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49"/>
  </p:notesMasterIdLst>
  <p:sldIdLst>
    <p:sldId id="256" r:id="rId2"/>
    <p:sldId id="257" r:id="rId3"/>
    <p:sldId id="258" r:id="rId4"/>
    <p:sldId id="259" r:id="rId5"/>
    <p:sldId id="260" r:id="rId6"/>
    <p:sldId id="261" r:id="rId7"/>
    <p:sldId id="289" r:id="rId8"/>
    <p:sldId id="278" r:id="rId9"/>
    <p:sldId id="262" r:id="rId10"/>
    <p:sldId id="263" r:id="rId11"/>
    <p:sldId id="267" r:id="rId12"/>
    <p:sldId id="268" r:id="rId13"/>
    <p:sldId id="269" r:id="rId14"/>
    <p:sldId id="290" r:id="rId15"/>
    <p:sldId id="291" r:id="rId16"/>
    <p:sldId id="279" r:id="rId17"/>
    <p:sldId id="270" r:id="rId18"/>
    <p:sldId id="271" r:id="rId19"/>
    <p:sldId id="273" r:id="rId20"/>
    <p:sldId id="275" r:id="rId21"/>
    <p:sldId id="276" r:id="rId22"/>
    <p:sldId id="292" r:id="rId23"/>
    <p:sldId id="293" r:id="rId24"/>
    <p:sldId id="294" r:id="rId25"/>
    <p:sldId id="280" r:id="rId26"/>
    <p:sldId id="277" r:id="rId27"/>
    <p:sldId id="281" r:id="rId28"/>
    <p:sldId id="302" r:id="rId29"/>
    <p:sldId id="282" r:id="rId30"/>
    <p:sldId id="283" r:id="rId31"/>
    <p:sldId id="284" r:id="rId32"/>
    <p:sldId id="297" r:id="rId33"/>
    <p:sldId id="296" r:id="rId34"/>
    <p:sldId id="295" r:id="rId35"/>
    <p:sldId id="285" r:id="rId36"/>
    <p:sldId id="300" r:id="rId37"/>
    <p:sldId id="298" r:id="rId38"/>
    <p:sldId id="299" r:id="rId39"/>
    <p:sldId id="301" r:id="rId40"/>
    <p:sldId id="303" r:id="rId41"/>
    <p:sldId id="304" r:id="rId42"/>
    <p:sldId id="305" r:id="rId43"/>
    <p:sldId id="306" r:id="rId44"/>
    <p:sldId id="307" r:id="rId45"/>
    <p:sldId id="308" r:id="rId46"/>
    <p:sldId id="309" r:id="rId47"/>
    <p:sldId id="26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86463" autoAdjust="0"/>
  </p:normalViewPr>
  <p:slideViewPr>
    <p:cSldViewPr snapToGrid="0">
      <p:cViewPr varScale="1">
        <p:scale>
          <a:sx n="86" d="100"/>
          <a:sy n="86" d="100"/>
        </p:scale>
        <p:origin x="653"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KNN Percent of</a:t>
            </a:r>
            <a:r>
              <a:rPr lang="en-US" baseline="0" dirty="0"/>
              <a:t> Tumors Accurately Classified with Different Values of K</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4241469816272961E-2"/>
          <c:y val="9.0907407407407409E-2"/>
          <c:w val="0.91169865485564305"/>
          <c:h val="0.8179658792650919"/>
        </c:manualLayout>
      </c:layout>
      <c:scatterChart>
        <c:scatterStyle val="lineMarker"/>
        <c:varyColors val="0"/>
        <c:ser>
          <c:idx val="0"/>
          <c:order val="0"/>
          <c:tx>
            <c:strRef>
              <c:f>Sheet1!$B$1</c:f>
              <c:strCache>
                <c:ptCount val="1"/>
                <c:pt idx="0">
                  <c:v>accuracy</c:v>
                </c:pt>
              </c:strCache>
            </c:strRef>
          </c:tx>
          <c:spPr>
            <a:ln w="38100" cap="rnd">
              <a:solidFill>
                <a:schemeClr val="accent1"/>
              </a:solidFill>
              <a:round/>
            </a:ln>
            <a:effectLst/>
          </c:spPr>
          <c:marker>
            <c:symbol val="circle"/>
            <c:size val="5"/>
            <c:spPr>
              <a:solidFill>
                <a:schemeClr val="accent1"/>
              </a:solidFill>
              <a:ln w="9525">
                <a:solidFill>
                  <a:schemeClr val="accent1"/>
                </a:solidFill>
              </a:ln>
              <a:effectLst/>
            </c:spPr>
          </c:marker>
          <c:dLbls>
            <c:dLbl>
              <c:idx val="5"/>
              <c:layout>
                <c:manualLayout>
                  <c:x val="-3.1250000000000002E-3"/>
                  <c:y val="-2.2222222222222223E-2"/>
                </c:manualLayout>
              </c:layout>
              <c:tx>
                <c:rich>
                  <a:bodyPr/>
                  <a:lstStyle/>
                  <a:p>
                    <a:r>
                      <a:rPr lang="en-US" dirty="0"/>
                      <a:t>(</a:t>
                    </a:r>
                    <a:fld id="{AE8BCE01-5250-4193-AA1B-709C9AE2D8FD}" type="XVALUE">
                      <a:rPr lang="en-US" smtClean="0"/>
                      <a:pPr/>
                      <a:t>[X VALUE]</a:t>
                    </a:fld>
                    <a:r>
                      <a:rPr lang="en-US" baseline="0" dirty="0"/>
                      <a:t>, </a:t>
                    </a:r>
                    <a:fld id="{BD53FF63-CE3F-46AC-8BC6-E8BF510654DB}" type="YVALUE">
                      <a:rPr lang="en-US" baseline="0" smtClean="0"/>
                      <a:pPr/>
                      <a:t>[Y VALUE]</a:t>
                    </a:fld>
                    <a:r>
                      <a:rPr lang="en-US" baseline="0" dirty="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CFE-4251-91EC-3113E25195D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poly"/>
            <c:order val="3"/>
            <c:forward val="10"/>
            <c:dispRSqr val="1"/>
            <c:dispEq val="1"/>
            <c:trendlineLbl>
              <c:layout>
                <c:manualLayout>
                  <c:x val="-0.33890887467191599"/>
                  <c:y val="-0.34956692913385828"/>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Sheet1!$A$2:$A$19</c:f>
              <c:numCache>
                <c:formatCode>General</c:formatCode>
                <c:ptCount val="18"/>
                <c:pt idx="0">
                  <c:v>1</c:v>
                </c:pt>
                <c:pt idx="1">
                  <c:v>2</c:v>
                </c:pt>
                <c:pt idx="2">
                  <c:v>3</c:v>
                </c:pt>
                <c:pt idx="3">
                  <c:v>4</c:v>
                </c:pt>
                <c:pt idx="4">
                  <c:v>5</c:v>
                </c:pt>
                <c:pt idx="5">
                  <c:v>10</c:v>
                </c:pt>
                <c:pt idx="6">
                  <c:v>15</c:v>
                </c:pt>
                <c:pt idx="7">
                  <c:v>20</c:v>
                </c:pt>
                <c:pt idx="8">
                  <c:v>25</c:v>
                </c:pt>
                <c:pt idx="9">
                  <c:v>30</c:v>
                </c:pt>
                <c:pt idx="10">
                  <c:v>35</c:v>
                </c:pt>
                <c:pt idx="11">
                  <c:v>40</c:v>
                </c:pt>
                <c:pt idx="12">
                  <c:v>45</c:v>
                </c:pt>
                <c:pt idx="13">
                  <c:v>50</c:v>
                </c:pt>
                <c:pt idx="14">
                  <c:v>75</c:v>
                </c:pt>
                <c:pt idx="15">
                  <c:v>100</c:v>
                </c:pt>
                <c:pt idx="16">
                  <c:v>125</c:v>
                </c:pt>
                <c:pt idx="17">
                  <c:v>150</c:v>
                </c:pt>
              </c:numCache>
            </c:numRef>
          </c:xVal>
          <c:yVal>
            <c:numRef>
              <c:f>Sheet1!$B$2:$B$19</c:f>
              <c:numCache>
                <c:formatCode>General</c:formatCode>
                <c:ptCount val="18"/>
                <c:pt idx="0">
                  <c:v>94.27</c:v>
                </c:pt>
                <c:pt idx="1">
                  <c:v>94.8</c:v>
                </c:pt>
                <c:pt idx="2">
                  <c:v>95.86</c:v>
                </c:pt>
                <c:pt idx="3">
                  <c:v>95.95</c:v>
                </c:pt>
                <c:pt idx="4">
                  <c:v>95.68</c:v>
                </c:pt>
                <c:pt idx="5">
                  <c:v>96.21</c:v>
                </c:pt>
                <c:pt idx="6">
                  <c:v>95.42</c:v>
                </c:pt>
                <c:pt idx="7">
                  <c:v>95.59</c:v>
                </c:pt>
                <c:pt idx="8">
                  <c:v>95.15</c:v>
                </c:pt>
                <c:pt idx="9">
                  <c:v>94.8</c:v>
                </c:pt>
                <c:pt idx="10">
                  <c:v>93.66</c:v>
                </c:pt>
                <c:pt idx="11">
                  <c:v>95.33</c:v>
                </c:pt>
                <c:pt idx="12">
                  <c:v>93.39</c:v>
                </c:pt>
                <c:pt idx="13">
                  <c:v>94.1</c:v>
                </c:pt>
                <c:pt idx="14">
                  <c:v>93.3</c:v>
                </c:pt>
                <c:pt idx="15">
                  <c:v>91.72</c:v>
                </c:pt>
                <c:pt idx="16">
                  <c:v>89.69</c:v>
                </c:pt>
                <c:pt idx="17">
                  <c:v>84.41</c:v>
                </c:pt>
              </c:numCache>
            </c:numRef>
          </c:yVal>
          <c:smooth val="0"/>
          <c:extLst>
            <c:ext xmlns:c16="http://schemas.microsoft.com/office/drawing/2014/chart" uri="{C3380CC4-5D6E-409C-BE32-E72D297353CC}">
              <c16:uniqueId val="{00000000-3449-4DD6-BC40-07309E2ADFF2}"/>
            </c:ext>
          </c:extLst>
        </c:ser>
        <c:dLbls>
          <c:showLegendKey val="0"/>
          <c:showVal val="0"/>
          <c:showCatName val="0"/>
          <c:showSerName val="0"/>
          <c:showPercent val="0"/>
          <c:showBubbleSize val="0"/>
        </c:dLbls>
        <c:axId val="1073159375"/>
        <c:axId val="1073163535"/>
      </c:scatterChart>
      <c:valAx>
        <c:axId val="1073159375"/>
        <c:scaling>
          <c:orientation val="minMax"/>
          <c:max val="16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K</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3163535"/>
        <c:crosses val="autoZero"/>
        <c:crossBetween val="midCat"/>
      </c:valAx>
      <c:valAx>
        <c:axId val="1073163535"/>
        <c:scaling>
          <c:orientation val="minMax"/>
          <c:max val="100"/>
          <c:min val="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Percent 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315937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dirty="0"/>
              <a:t>KNN Average Runtime Per Data Point (microseconds)</a:t>
            </a:r>
            <a:r>
              <a:rPr lang="en-US" sz="1800" baseline="0" dirty="0"/>
              <a:t> for Training Validation Set Sizes (k=10)</a:t>
            </a:r>
            <a:endParaRPr lang="en-US" sz="18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0267552493438329E-2"/>
          <c:y val="0.11175925925925924"/>
          <c:w val="0.89876107283464568"/>
          <c:h val="0.77859550889472151"/>
        </c:manualLayout>
      </c:layout>
      <c:scatterChart>
        <c:scatterStyle val="lineMarker"/>
        <c:varyColors val="0"/>
        <c:ser>
          <c:idx val="0"/>
          <c:order val="0"/>
          <c:tx>
            <c:strRef>
              <c:f>Sheet1!$B$1</c:f>
              <c:strCache>
                <c:ptCount val="1"/>
                <c:pt idx="0">
                  <c:v>time</c:v>
                </c:pt>
              </c:strCache>
            </c:strRef>
          </c:tx>
          <c:spPr>
            <a:ln w="3810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forward val="88"/>
            <c:backward val="56"/>
            <c:dispRSqr val="1"/>
            <c:dispEq val="1"/>
            <c:trendlineLbl>
              <c:layout>
                <c:manualLayout>
                  <c:x val="-0.24204945866141725"/>
                  <c:y val="0.22044123651210265"/>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Sheet1!$A$2:$A$19</c:f>
              <c:numCache>
                <c:formatCode>General</c:formatCode>
                <c:ptCount val="18"/>
                <c:pt idx="0">
                  <c:v>56</c:v>
                </c:pt>
                <c:pt idx="1">
                  <c:v>85</c:v>
                </c:pt>
                <c:pt idx="2">
                  <c:v>113</c:v>
                </c:pt>
                <c:pt idx="3">
                  <c:v>142</c:v>
                </c:pt>
                <c:pt idx="4">
                  <c:v>170</c:v>
                </c:pt>
                <c:pt idx="5">
                  <c:v>199</c:v>
                </c:pt>
                <c:pt idx="6">
                  <c:v>227</c:v>
                </c:pt>
                <c:pt idx="7">
                  <c:v>256</c:v>
                </c:pt>
                <c:pt idx="8">
                  <c:v>284</c:v>
                </c:pt>
                <c:pt idx="9">
                  <c:v>312</c:v>
                </c:pt>
                <c:pt idx="10">
                  <c:v>341</c:v>
                </c:pt>
                <c:pt idx="11">
                  <c:v>369</c:v>
                </c:pt>
                <c:pt idx="12">
                  <c:v>398</c:v>
                </c:pt>
                <c:pt idx="13">
                  <c:v>426</c:v>
                </c:pt>
                <c:pt idx="14">
                  <c:v>455</c:v>
                </c:pt>
                <c:pt idx="15">
                  <c:v>483</c:v>
                </c:pt>
                <c:pt idx="16">
                  <c:v>512</c:v>
                </c:pt>
              </c:numCache>
            </c:numRef>
          </c:xVal>
          <c:yVal>
            <c:numRef>
              <c:f>Sheet1!$B$2:$B$19</c:f>
              <c:numCache>
                <c:formatCode>General</c:formatCode>
                <c:ptCount val="18"/>
                <c:pt idx="0">
                  <c:v>200.2</c:v>
                </c:pt>
                <c:pt idx="1">
                  <c:v>328.4</c:v>
                </c:pt>
                <c:pt idx="2">
                  <c:v>580.6</c:v>
                </c:pt>
                <c:pt idx="3">
                  <c:v>661.4</c:v>
                </c:pt>
                <c:pt idx="4">
                  <c:v>896.8</c:v>
                </c:pt>
                <c:pt idx="5">
                  <c:v>1171.4000000000001</c:v>
                </c:pt>
                <c:pt idx="6">
                  <c:v>1440.6</c:v>
                </c:pt>
                <c:pt idx="7">
                  <c:v>1702.8</c:v>
                </c:pt>
                <c:pt idx="8">
                  <c:v>2101.8000000000002</c:v>
                </c:pt>
                <c:pt idx="9">
                  <c:v>2640.6</c:v>
                </c:pt>
                <c:pt idx="10">
                  <c:v>2921</c:v>
                </c:pt>
                <c:pt idx="11">
                  <c:v>3353.6</c:v>
                </c:pt>
                <c:pt idx="12">
                  <c:v>3735.2</c:v>
                </c:pt>
                <c:pt idx="13">
                  <c:v>4274.6000000000004</c:v>
                </c:pt>
                <c:pt idx="14">
                  <c:v>4973.6000000000004</c:v>
                </c:pt>
                <c:pt idx="15">
                  <c:v>5868.8</c:v>
                </c:pt>
                <c:pt idx="16">
                  <c:v>6270.6</c:v>
                </c:pt>
              </c:numCache>
            </c:numRef>
          </c:yVal>
          <c:smooth val="0"/>
          <c:extLst>
            <c:ext xmlns:c16="http://schemas.microsoft.com/office/drawing/2014/chart" uri="{C3380CC4-5D6E-409C-BE32-E72D297353CC}">
              <c16:uniqueId val="{00000000-3449-4DD6-BC40-07309E2ADFF2}"/>
            </c:ext>
          </c:extLst>
        </c:ser>
        <c:dLbls>
          <c:showLegendKey val="0"/>
          <c:showVal val="0"/>
          <c:showCatName val="0"/>
          <c:showSerName val="0"/>
          <c:showPercent val="0"/>
          <c:showBubbleSize val="0"/>
        </c:dLbls>
        <c:axId val="1073159375"/>
        <c:axId val="1073163535"/>
      </c:scatterChart>
      <c:valAx>
        <c:axId val="1073159375"/>
        <c:scaling>
          <c:orientation val="minMax"/>
          <c:max val="6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K</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3163535"/>
        <c:crosses val="autoZero"/>
        <c:crossBetween val="midCat"/>
      </c:valAx>
      <c:valAx>
        <c:axId val="10731635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Average</a:t>
                </a:r>
                <a:r>
                  <a:rPr lang="en-US" baseline="0" dirty="0"/>
                  <a:t> Runtime (microseconds)</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315937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KMC Percent of</a:t>
            </a:r>
            <a:r>
              <a:rPr lang="en-US" baseline="0" dirty="0"/>
              <a:t> Tumors Accurately Classified with Different Values of K</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6324803149606301E-2"/>
          <c:y val="7.7944444444444441E-2"/>
          <c:w val="0.91169865485564305"/>
          <c:h val="0.8179658792650919"/>
        </c:manualLayout>
      </c:layout>
      <c:scatterChart>
        <c:scatterStyle val="lineMarker"/>
        <c:varyColors val="0"/>
        <c:ser>
          <c:idx val="0"/>
          <c:order val="0"/>
          <c:tx>
            <c:strRef>
              <c:f>Sheet1!$B$1</c:f>
              <c:strCache>
                <c:ptCount val="1"/>
                <c:pt idx="0">
                  <c:v>result</c:v>
                </c:pt>
              </c:strCache>
            </c:strRef>
          </c:tx>
          <c:spPr>
            <a:ln w="38100" cap="rnd">
              <a:solidFill>
                <a:schemeClr val="accent1"/>
              </a:solidFill>
              <a:round/>
            </a:ln>
            <a:effectLst/>
          </c:spPr>
          <c:marker>
            <c:symbol val="circle"/>
            <c:size val="5"/>
            <c:spPr>
              <a:solidFill>
                <a:schemeClr val="accent1"/>
              </a:solidFill>
              <a:ln w="9525">
                <a:solidFill>
                  <a:schemeClr val="accent1"/>
                </a:solidFill>
              </a:ln>
              <a:effectLst/>
            </c:spPr>
          </c:marker>
          <c:dLbls>
            <c:dLbl>
              <c:idx val="11"/>
              <c:layout>
                <c:manualLayout>
                  <c:x val="-3.819400322405998E-17"/>
                  <c:y val="-3.7037037037037035E-2"/>
                </c:manualLayout>
              </c:layout>
              <c:tx>
                <c:rich>
                  <a:bodyPr/>
                  <a:lstStyle/>
                  <a:p>
                    <a:r>
                      <a:rPr lang="en-US" dirty="0"/>
                      <a:t>(</a:t>
                    </a:r>
                    <a:fld id="{03EE12F0-8609-4E99-9D70-39D79831DCA9}" type="XVALUE">
                      <a:rPr lang="en-US" smtClean="0"/>
                      <a:pPr/>
                      <a:t>[X VALUE]</a:t>
                    </a:fld>
                    <a:r>
                      <a:rPr lang="en-US" baseline="0" dirty="0"/>
                      <a:t>, </a:t>
                    </a:r>
                    <a:fld id="{B93B7059-728E-4DBB-8A92-3F2BF3448FBF}" type="YVALUE">
                      <a:rPr lang="en-US" baseline="0" smtClean="0"/>
                      <a:pPr/>
                      <a:t>[Y VALUE]</a:t>
                    </a:fld>
                    <a:r>
                      <a:rPr lang="en-US" baseline="0" dirty="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855-4DBE-A0B4-77A05623307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movingAvg"/>
            <c:period val="2"/>
            <c:dispRSqr val="0"/>
            <c:dispEq val="0"/>
          </c:trendline>
          <c:xVal>
            <c:numRef>
              <c:f>Sheet1!$A$2:$A$19</c:f>
              <c:numCache>
                <c:formatCode>General</c:formatCode>
                <c:ptCount val="18"/>
                <c:pt idx="0">
                  <c:v>1</c:v>
                </c:pt>
                <c:pt idx="1">
                  <c:v>2</c:v>
                </c:pt>
                <c:pt idx="2">
                  <c:v>3</c:v>
                </c:pt>
                <c:pt idx="3">
                  <c:v>4</c:v>
                </c:pt>
                <c:pt idx="4">
                  <c:v>5</c:v>
                </c:pt>
                <c:pt idx="5">
                  <c:v>10</c:v>
                </c:pt>
                <c:pt idx="6">
                  <c:v>15</c:v>
                </c:pt>
                <c:pt idx="7">
                  <c:v>20</c:v>
                </c:pt>
                <c:pt idx="8">
                  <c:v>25</c:v>
                </c:pt>
                <c:pt idx="9">
                  <c:v>30</c:v>
                </c:pt>
                <c:pt idx="10">
                  <c:v>35</c:v>
                </c:pt>
                <c:pt idx="11">
                  <c:v>40</c:v>
                </c:pt>
                <c:pt idx="12">
                  <c:v>45</c:v>
                </c:pt>
                <c:pt idx="13">
                  <c:v>50</c:v>
                </c:pt>
                <c:pt idx="14">
                  <c:v>75</c:v>
                </c:pt>
                <c:pt idx="15">
                  <c:v>100</c:v>
                </c:pt>
                <c:pt idx="16">
                  <c:v>125</c:v>
                </c:pt>
                <c:pt idx="17">
                  <c:v>150</c:v>
                </c:pt>
              </c:numCache>
            </c:numRef>
          </c:xVal>
          <c:yVal>
            <c:numRef>
              <c:f>Sheet1!$B$2:$B$19</c:f>
              <c:numCache>
                <c:formatCode>General</c:formatCode>
                <c:ptCount val="18"/>
                <c:pt idx="0">
                  <c:v>61.76</c:v>
                </c:pt>
                <c:pt idx="1">
                  <c:v>90.57</c:v>
                </c:pt>
                <c:pt idx="2">
                  <c:v>84.93</c:v>
                </c:pt>
                <c:pt idx="3">
                  <c:v>89.78</c:v>
                </c:pt>
                <c:pt idx="4">
                  <c:v>90.04</c:v>
                </c:pt>
                <c:pt idx="5">
                  <c:v>92.25</c:v>
                </c:pt>
                <c:pt idx="6">
                  <c:v>89.6</c:v>
                </c:pt>
                <c:pt idx="7">
                  <c:v>91.54</c:v>
                </c:pt>
                <c:pt idx="8">
                  <c:v>91.19</c:v>
                </c:pt>
                <c:pt idx="9">
                  <c:v>93.04</c:v>
                </c:pt>
                <c:pt idx="10">
                  <c:v>91.19</c:v>
                </c:pt>
                <c:pt idx="11">
                  <c:v>93.48</c:v>
                </c:pt>
                <c:pt idx="12">
                  <c:v>92.95</c:v>
                </c:pt>
                <c:pt idx="13">
                  <c:v>90.84</c:v>
                </c:pt>
                <c:pt idx="14">
                  <c:v>91.37</c:v>
                </c:pt>
                <c:pt idx="15">
                  <c:v>92.42</c:v>
                </c:pt>
                <c:pt idx="16">
                  <c:v>92.07</c:v>
                </c:pt>
                <c:pt idx="17">
                  <c:v>91.54</c:v>
                </c:pt>
              </c:numCache>
            </c:numRef>
          </c:yVal>
          <c:smooth val="0"/>
          <c:extLst>
            <c:ext xmlns:c16="http://schemas.microsoft.com/office/drawing/2014/chart" uri="{C3380CC4-5D6E-409C-BE32-E72D297353CC}">
              <c16:uniqueId val="{00000000-3449-4DD6-BC40-07309E2ADFF2}"/>
            </c:ext>
          </c:extLst>
        </c:ser>
        <c:dLbls>
          <c:showLegendKey val="0"/>
          <c:showVal val="0"/>
          <c:showCatName val="0"/>
          <c:showSerName val="0"/>
          <c:showPercent val="0"/>
          <c:showBubbleSize val="0"/>
        </c:dLbls>
        <c:axId val="1073159375"/>
        <c:axId val="1073163535"/>
      </c:scatterChart>
      <c:valAx>
        <c:axId val="1073159375"/>
        <c:scaling>
          <c:orientation val="minMax"/>
          <c:max val="15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K</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3163535"/>
        <c:crosses val="autoZero"/>
        <c:crossBetween val="midCat"/>
      </c:valAx>
      <c:valAx>
        <c:axId val="1073163535"/>
        <c:scaling>
          <c:orientation val="minMax"/>
          <c:min val="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Percent 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315937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KMC Average Runtime Per Data</a:t>
            </a:r>
            <a:r>
              <a:rPr lang="en-US" baseline="0" dirty="0"/>
              <a:t> Point</a:t>
            </a:r>
            <a:r>
              <a:rPr lang="en-US" dirty="0"/>
              <a:t> (microseconds)</a:t>
            </a:r>
            <a:r>
              <a:rPr lang="en-US" baseline="0" dirty="0"/>
              <a:t> with Different Values of K</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Training Time</c:v>
                </c:pt>
              </c:strCache>
            </c:strRef>
          </c:tx>
          <c:spPr>
            <a:ln w="3810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forward val="10"/>
            <c:dispRSqr val="1"/>
            <c:dispEq val="1"/>
            <c:trendlineLbl>
              <c:layout>
                <c:manualLayout>
                  <c:x val="-4.8908136482939631E-2"/>
                  <c:y val="2.8703262073015153E-2"/>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Sheet1!$A$2:$A$19</c:f>
              <c:numCache>
                <c:formatCode>General</c:formatCode>
                <c:ptCount val="18"/>
                <c:pt idx="0">
                  <c:v>1</c:v>
                </c:pt>
                <c:pt idx="1">
                  <c:v>2</c:v>
                </c:pt>
                <c:pt idx="2">
                  <c:v>3</c:v>
                </c:pt>
                <c:pt idx="3">
                  <c:v>4</c:v>
                </c:pt>
                <c:pt idx="4">
                  <c:v>5</c:v>
                </c:pt>
                <c:pt idx="5">
                  <c:v>10</c:v>
                </c:pt>
                <c:pt idx="6">
                  <c:v>15</c:v>
                </c:pt>
                <c:pt idx="7">
                  <c:v>20</c:v>
                </c:pt>
                <c:pt idx="8">
                  <c:v>25</c:v>
                </c:pt>
                <c:pt idx="9">
                  <c:v>30</c:v>
                </c:pt>
                <c:pt idx="10">
                  <c:v>35</c:v>
                </c:pt>
                <c:pt idx="11">
                  <c:v>40</c:v>
                </c:pt>
                <c:pt idx="12">
                  <c:v>45</c:v>
                </c:pt>
                <c:pt idx="13">
                  <c:v>50</c:v>
                </c:pt>
                <c:pt idx="14">
                  <c:v>75</c:v>
                </c:pt>
                <c:pt idx="15">
                  <c:v>100</c:v>
                </c:pt>
                <c:pt idx="16">
                  <c:v>125</c:v>
                </c:pt>
                <c:pt idx="17">
                  <c:v>150</c:v>
                </c:pt>
              </c:numCache>
            </c:numRef>
          </c:xVal>
          <c:yVal>
            <c:numRef>
              <c:f>Sheet1!$B$2:$B$19</c:f>
              <c:numCache>
                <c:formatCode>General</c:formatCode>
                <c:ptCount val="18"/>
                <c:pt idx="0">
                  <c:v>3.2</c:v>
                </c:pt>
                <c:pt idx="1">
                  <c:v>17.600000000000001</c:v>
                </c:pt>
                <c:pt idx="2">
                  <c:v>39.799999999999997</c:v>
                </c:pt>
                <c:pt idx="3">
                  <c:v>70.2</c:v>
                </c:pt>
                <c:pt idx="4">
                  <c:v>90.8</c:v>
                </c:pt>
                <c:pt idx="5">
                  <c:v>123.2</c:v>
                </c:pt>
                <c:pt idx="6">
                  <c:v>141.19999999999999</c:v>
                </c:pt>
                <c:pt idx="7">
                  <c:v>260.39999999999998</c:v>
                </c:pt>
                <c:pt idx="8">
                  <c:v>253</c:v>
                </c:pt>
                <c:pt idx="9">
                  <c:v>364.8</c:v>
                </c:pt>
                <c:pt idx="10">
                  <c:v>350.4</c:v>
                </c:pt>
                <c:pt idx="11">
                  <c:v>380</c:v>
                </c:pt>
                <c:pt idx="12">
                  <c:v>346.8</c:v>
                </c:pt>
                <c:pt idx="13">
                  <c:v>556.6</c:v>
                </c:pt>
                <c:pt idx="14">
                  <c:v>659</c:v>
                </c:pt>
                <c:pt idx="15">
                  <c:v>855.8</c:v>
                </c:pt>
                <c:pt idx="16">
                  <c:v>815.6</c:v>
                </c:pt>
                <c:pt idx="17">
                  <c:v>1158.4000000000001</c:v>
                </c:pt>
              </c:numCache>
            </c:numRef>
          </c:yVal>
          <c:smooth val="0"/>
          <c:extLst>
            <c:ext xmlns:c16="http://schemas.microsoft.com/office/drawing/2014/chart" uri="{C3380CC4-5D6E-409C-BE32-E72D297353CC}">
              <c16:uniqueId val="{00000000-3449-4DD6-BC40-07309E2ADFF2}"/>
            </c:ext>
          </c:extLst>
        </c:ser>
        <c:ser>
          <c:idx val="1"/>
          <c:order val="1"/>
          <c:tx>
            <c:strRef>
              <c:f>Sheet1!$C$1</c:f>
              <c:strCache>
                <c:ptCount val="1"/>
                <c:pt idx="0">
                  <c:v>Testing Time</c:v>
                </c:pt>
              </c:strCache>
            </c:strRef>
          </c:tx>
          <c:spPr>
            <a:ln w="38100" cap="rnd">
              <a:solidFill>
                <a:schemeClr val="accent2"/>
              </a:solid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forward val="10"/>
            <c:dispRSqr val="1"/>
            <c:dispEq val="1"/>
            <c:trendlineLbl>
              <c:layout>
                <c:manualLayout>
                  <c:x val="-1.1455052493438244E-2"/>
                  <c:y val="-2.8193055089959888E-2"/>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Sheet1!$A$2:$A$19</c:f>
              <c:numCache>
                <c:formatCode>General</c:formatCode>
                <c:ptCount val="18"/>
                <c:pt idx="0">
                  <c:v>1</c:v>
                </c:pt>
                <c:pt idx="1">
                  <c:v>2</c:v>
                </c:pt>
                <c:pt idx="2">
                  <c:v>3</c:v>
                </c:pt>
                <c:pt idx="3">
                  <c:v>4</c:v>
                </c:pt>
                <c:pt idx="4">
                  <c:v>5</c:v>
                </c:pt>
                <c:pt idx="5">
                  <c:v>10</c:v>
                </c:pt>
                <c:pt idx="6">
                  <c:v>15</c:v>
                </c:pt>
                <c:pt idx="7">
                  <c:v>20</c:v>
                </c:pt>
                <c:pt idx="8">
                  <c:v>25</c:v>
                </c:pt>
                <c:pt idx="9">
                  <c:v>30</c:v>
                </c:pt>
                <c:pt idx="10">
                  <c:v>35</c:v>
                </c:pt>
                <c:pt idx="11">
                  <c:v>40</c:v>
                </c:pt>
                <c:pt idx="12">
                  <c:v>45</c:v>
                </c:pt>
                <c:pt idx="13">
                  <c:v>50</c:v>
                </c:pt>
                <c:pt idx="14">
                  <c:v>75</c:v>
                </c:pt>
                <c:pt idx="15">
                  <c:v>100</c:v>
                </c:pt>
                <c:pt idx="16">
                  <c:v>125</c:v>
                </c:pt>
                <c:pt idx="17">
                  <c:v>150</c:v>
                </c:pt>
              </c:numCache>
            </c:numRef>
          </c:xVal>
          <c:yVal>
            <c:numRef>
              <c:f>Sheet1!$C$2:$C$19</c:f>
              <c:numCache>
                <c:formatCode>General</c:formatCode>
                <c:ptCount val="18"/>
                <c:pt idx="0">
                  <c:v>1.6</c:v>
                </c:pt>
                <c:pt idx="1">
                  <c:v>1.6</c:v>
                </c:pt>
                <c:pt idx="2">
                  <c:v>3.2</c:v>
                </c:pt>
                <c:pt idx="3">
                  <c:v>1.6</c:v>
                </c:pt>
                <c:pt idx="4">
                  <c:v>4</c:v>
                </c:pt>
                <c:pt idx="5">
                  <c:v>7.2</c:v>
                </c:pt>
                <c:pt idx="6">
                  <c:v>11</c:v>
                </c:pt>
                <c:pt idx="7">
                  <c:v>14.6</c:v>
                </c:pt>
                <c:pt idx="8">
                  <c:v>17</c:v>
                </c:pt>
                <c:pt idx="9">
                  <c:v>19.600000000000001</c:v>
                </c:pt>
                <c:pt idx="10">
                  <c:v>24.2</c:v>
                </c:pt>
                <c:pt idx="11">
                  <c:v>25.8</c:v>
                </c:pt>
                <c:pt idx="12">
                  <c:v>30</c:v>
                </c:pt>
                <c:pt idx="13">
                  <c:v>35</c:v>
                </c:pt>
                <c:pt idx="14">
                  <c:v>48</c:v>
                </c:pt>
                <c:pt idx="15">
                  <c:v>69.400000000000006</c:v>
                </c:pt>
                <c:pt idx="16">
                  <c:v>83</c:v>
                </c:pt>
                <c:pt idx="17">
                  <c:v>99.4</c:v>
                </c:pt>
              </c:numCache>
            </c:numRef>
          </c:yVal>
          <c:smooth val="0"/>
          <c:extLst>
            <c:ext xmlns:c16="http://schemas.microsoft.com/office/drawing/2014/chart" uri="{C3380CC4-5D6E-409C-BE32-E72D297353CC}">
              <c16:uniqueId val="{00000001-70F2-4548-8A6B-BE9954F1885F}"/>
            </c:ext>
          </c:extLst>
        </c:ser>
        <c:dLbls>
          <c:showLegendKey val="0"/>
          <c:showVal val="0"/>
          <c:showCatName val="0"/>
          <c:showSerName val="0"/>
          <c:showPercent val="0"/>
          <c:showBubbleSize val="0"/>
        </c:dLbls>
        <c:axId val="1073159375"/>
        <c:axId val="1073163535"/>
      </c:scatterChart>
      <c:valAx>
        <c:axId val="1073159375"/>
        <c:scaling>
          <c:orientation val="minMax"/>
          <c:max val="16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K</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3163535"/>
        <c:crosses val="autoZero"/>
        <c:crossBetween val="midCat"/>
      </c:valAx>
      <c:valAx>
        <c:axId val="1073163535"/>
        <c:scaling>
          <c:orientation val="minMax"/>
          <c:max val="13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Average</a:t>
                </a:r>
                <a:r>
                  <a:rPr lang="en-US" baseline="0" dirty="0"/>
                  <a:t> Runtime (microseconds)</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3159375"/>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 of KNN vs KMC </a:t>
            </a:r>
            <a:r>
              <a:rPr lang="en-US" baseline="0" dirty="0"/>
              <a:t>with Different Values of K</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KNN</c:v>
                </c:pt>
              </c:strCache>
            </c:strRef>
          </c:tx>
          <c:spPr>
            <a:ln w="38100" cap="rnd">
              <a:solidFill>
                <a:schemeClr val="accent1"/>
              </a:solidFill>
              <a:round/>
            </a:ln>
            <a:effectLst/>
          </c:spPr>
          <c:marker>
            <c:symbol val="circle"/>
            <c:size val="5"/>
            <c:spPr>
              <a:solidFill>
                <a:schemeClr val="accent1"/>
              </a:solidFill>
              <a:ln w="9525">
                <a:solidFill>
                  <a:schemeClr val="accent1"/>
                </a:solidFill>
              </a:ln>
              <a:effectLst/>
            </c:spPr>
          </c:marker>
          <c:xVal>
            <c:numRef>
              <c:f>Sheet1!$A$2:$A$19</c:f>
              <c:numCache>
                <c:formatCode>General</c:formatCode>
                <c:ptCount val="18"/>
                <c:pt idx="0">
                  <c:v>1</c:v>
                </c:pt>
                <c:pt idx="1">
                  <c:v>2</c:v>
                </c:pt>
                <c:pt idx="2">
                  <c:v>3</c:v>
                </c:pt>
                <c:pt idx="3">
                  <c:v>4</c:v>
                </c:pt>
                <c:pt idx="4">
                  <c:v>5</c:v>
                </c:pt>
                <c:pt idx="5">
                  <c:v>10</c:v>
                </c:pt>
                <c:pt idx="6">
                  <c:v>15</c:v>
                </c:pt>
                <c:pt idx="7">
                  <c:v>20</c:v>
                </c:pt>
                <c:pt idx="8">
                  <c:v>25</c:v>
                </c:pt>
                <c:pt idx="9">
                  <c:v>30</c:v>
                </c:pt>
                <c:pt idx="10">
                  <c:v>35</c:v>
                </c:pt>
                <c:pt idx="11">
                  <c:v>40</c:v>
                </c:pt>
                <c:pt idx="12">
                  <c:v>45</c:v>
                </c:pt>
                <c:pt idx="13">
                  <c:v>50</c:v>
                </c:pt>
                <c:pt idx="14">
                  <c:v>75</c:v>
                </c:pt>
                <c:pt idx="15">
                  <c:v>100</c:v>
                </c:pt>
                <c:pt idx="16">
                  <c:v>125</c:v>
                </c:pt>
                <c:pt idx="17">
                  <c:v>150</c:v>
                </c:pt>
              </c:numCache>
            </c:numRef>
          </c:xVal>
          <c:yVal>
            <c:numRef>
              <c:f>Sheet1!$B$2:$B$19</c:f>
              <c:numCache>
                <c:formatCode>General</c:formatCode>
                <c:ptCount val="18"/>
                <c:pt idx="0">
                  <c:v>94.27</c:v>
                </c:pt>
                <c:pt idx="1">
                  <c:v>94.8</c:v>
                </c:pt>
                <c:pt idx="2">
                  <c:v>95.86</c:v>
                </c:pt>
                <c:pt idx="3">
                  <c:v>95.95</c:v>
                </c:pt>
                <c:pt idx="4">
                  <c:v>95.68</c:v>
                </c:pt>
                <c:pt idx="5">
                  <c:v>96.21</c:v>
                </c:pt>
                <c:pt idx="6">
                  <c:v>95.42</c:v>
                </c:pt>
                <c:pt idx="7">
                  <c:v>95.59</c:v>
                </c:pt>
                <c:pt idx="8">
                  <c:v>95.15</c:v>
                </c:pt>
                <c:pt idx="9">
                  <c:v>94.8</c:v>
                </c:pt>
                <c:pt idx="10">
                  <c:v>93.66</c:v>
                </c:pt>
                <c:pt idx="11">
                  <c:v>95.33</c:v>
                </c:pt>
                <c:pt idx="12">
                  <c:v>93.39</c:v>
                </c:pt>
                <c:pt idx="13">
                  <c:v>94.1</c:v>
                </c:pt>
                <c:pt idx="14">
                  <c:v>93.3</c:v>
                </c:pt>
                <c:pt idx="15">
                  <c:v>91.72</c:v>
                </c:pt>
                <c:pt idx="16">
                  <c:v>89.69</c:v>
                </c:pt>
                <c:pt idx="17">
                  <c:v>84.41</c:v>
                </c:pt>
              </c:numCache>
            </c:numRef>
          </c:yVal>
          <c:smooth val="0"/>
          <c:extLst>
            <c:ext xmlns:c16="http://schemas.microsoft.com/office/drawing/2014/chart" uri="{C3380CC4-5D6E-409C-BE32-E72D297353CC}">
              <c16:uniqueId val="{00000000-3449-4DD6-BC40-07309E2ADFF2}"/>
            </c:ext>
          </c:extLst>
        </c:ser>
        <c:ser>
          <c:idx val="1"/>
          <c:order val="1"/>
          <c:tx>
            <c:strRef>
              <c:f>Sheet1!$C$1</c:f>
              <c:strCache>
                <c:ptCount val="1"/>
                <c:pt idx="0">
                  <c:v>KMC</c:v>
                </c:pt>
              </c:strCache>
            </c:strRef>
          </c:tx>
          <c:spPr>
            <a:ln w="38100" cap="rnd">
              <a:solidFill>
                <a:schemeClr val="accent2"/>
              </a:solidFill>
              <a:round/>
            </a:ln>
            <a:effectLst/>
          </c:spPr>
          <c:marker>
            <c:symbol val="circle"/>
            <c:size val="5"/>
            <c:spPr>
              <a:solidFill>
                <a:schemeClr val="accent2"/>
              </a:solidFill>
              <a:ln w="9525">
                <a:solidFill>
                  <a:schemeClr val="accent2"/>
                </a:solidFill>
              </a:ln>
              <a:effectLst/>
            </c:spPr>
          </c:marker>
          <c:xVal>
            <c:numRef>
              <c:f>Sheet1!$A$2:$A$19</c:f>
              <c:numCache>
                <c:formatCode>General</c:formatCode>
                <c:ptCount val="18"/>
                <c:pt idx="0">
                  <c:v>1</c:v>
                </c:pt>
                <c:pt idx="1">
                  <c:v>2</c:v>
                </c:pt>
                <c:pt idx="2">
                  <c:v>3</c:v>
                </c:pt>
                <c:pt idx="3">
                  <c:v>4</c:v>
                </c:pt>
                <c:pt idx="4">
                  <c:v>5</c:v>
                </c:pt>
                <c:pt idx="5">
                  <c:v>10</c:v>
                </c:pt>
                <c:pt idx="6">
                  <c:v>15</c:v>
                </c:pt>
                <c:pt idx="7">
                  <c:v>20</c:v>
                </c:pt>
                <c:pt idx="8">
                  <c:v>25</c:v>
                </c:pt>
                <c:pt idx="9">
                  <c:v>30</c:v>
                </c:pt>
                <c:pt idx="10">
                  <c:v>35</c:v>
                </c:pt>
                <c:pt idx="11">
                  <c:v>40</c:v>
                </c:pt>
                <c:pt idx="12">
                  <c:v>45</c:v>
                </c:pt>
                <c:pt idx="13">
                  <c:v>50</c:v>
                </c:pt>
                <c:pt idx="14">
                  <c:v>75</c:v>
                </c:pt>
                <c:pt idx="15">
                  <c:v>100</c:v>
                </c:pt>
                <c:pt idx="16">
                  <c:v>125</c:v>
                </c:pt>
                <c:pt idx="17">
                  <c:v>150</c:v>
                </c:pt>
              </c:numCache>
            </c:numRef>
          </c:xVal>
          <c:yVal>
            <c:numRef>
              <c:f>Sheet1!$C$2:$C$19</c:f>
              <c:numCache>
                <c:formatCode>General</c:formatCode>
                <c:ptCount val="18"/>
                <c:pt idx="0">
                  <c:v>61.76</c:v>
                </c:pt>
                <c:pt idx="1">
                  <c:v>90.57</c:v>
                </c:pt>
                <c:pt idx="2">
                  <c:v>84.93</c:v>
                </c:pt>
                <c:pt idx="3">
                  <c:v>89.78</c:v>
                </c:pt>
                <c:pt idx="4">
                  <c:v>90.04</c:v>
                </c:pt>
                <c:pt idx="5">
                  <c:v>92.25</c:v>
                </c:pt>
                <c:pt idx="6">
                  <c:v>89.6</c:v>
                </c:pt>
                <c:pt idx="7">
                  <c:v>91.54</c:v>
                </c:pt>
                <c:pt idx="8">
                  <c:v>91.19</c:v>
                </c:pt>
                <c:pt idx="9">
                  <c:v>93.04</c:v>
                </c:pt>
                <c:pt idx="10">
                  <c:v>91.19</c:v>
                </c:pt>
                <c:pt idx="11">
                  <c:v>93.48</c:v>
                </c:pt>
                <c:pt idx="12">
                  <c:v>92.95</c:v>
                </c:pt>
                <c:pt idx="13">
                  <c:v>90.84</c:v>
                </c:pt>
                <c:pt idx="14">
                  <c:v>91.37</c:v>
                </c:pt>
                <c:pt idx="15">
                  <c:v>92.42</c:v>
                </c:pt>
                <c:pt idx="16">
                  <c:v>92.07</c:v>
                </c:pt>
                <c:pt idx="17">
                  <c:v>91.54</c:v>
                </c:pt>
              </c:numCache>
            </c:numRef>
          </c:yVal>
          <c:smooth val="0"/>
          <c:extLst>
            <c:ext xmlns:c16="http://schemas.microsoft.com/office/drawing/2014/chart" uri="{C3380CC4-5D6E-409C-BE32-E72D297353CC}">
              <c16:uniqueId val="{00000001-2CF9-4A68-A010-E6A99F591598}"/>
            </c:ext>
          </c:extLst>
        </c:ser>
        <c:dLbls>
          <c:showLegendKey val="0"/>
          <c:showVal val="0"/>
          <c:showCatName val="0"/>
          <c:showSerName val="0"/>
          <c:showPercent val="0"/>
          <c:showBubbleSize val="0"/>
        </c:dLbls>
        <c:axId val="1073159375"/>
        <c:axId val="1073163535"/>
      </c:scatterChart>
      <c:valAx>
        <c:axId val="1073159375"/>
        <c:scaling>
          <c:orientation val="minMax"/>
          <c:max val="15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K</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3163535"/>
        <c:crosses val="autoZero"/>
        <c:crossBetween val="midCat"/>
      </c:valAx>
      <c:valAx>
        <c:axId val="1073163535"/>
        <c:scaling>
          <c:orientation val="minMax"/>
          <c:max val="100"/>
          <c:min val="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Percent 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3159375"/>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Training </a:t>
            </a:r>
            <a:r>
              <a:rPr lang="en-US" dirty="0" err="1"/>
              <a:t>Dateset</a:t>
            </a:r>
            <a:r>
              <a:rPr lang="en-US" baseline="0" dirty="0"/>
              <a:t> Graph and Auto-Generated Line: Demonstration Pt. 2</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0.329089443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forward val="10"/>
            <c:dispRSqr val="1"/>
            <c:dispEq val="1"/>
            <c:trendlineLbl>
              <c:layout>
                <c:manualLayout>
                  <c:x val="-0.20817408956692912"/>
                  <c:y val="0.11161287453168833"/>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Sheet1!$A$2:$A$798</c:f>
              <c:numCache>
                <c:formatCode>General</c:formatCode>
                <c:ptCount val="797"/>
                <c:pt idx="0">
                  <c:v>0</c:v>
                </c:pt>
                <c:pt idx="1">
                  <c:v>0</c:v>
                </c:pt>
                <c:pt idx="2">
                  <c:v>0</c:v>
                </c:pt>
                <c:pt idx="3">
                  <c:v>0</c:v>
                </c:pt>
                <c:pt idx="4">
                  <c:v>0</c:v>
                </c:pt>
                <c:pt idx="5">
                  <c:v>0</c:v>
                </c:pt>
                <c:pt idx="6">
                  <c:v>0</c:v>
                </c:pt>
                <c:pt idx="7">
                  <c:v>0</c:v>
                </c:pt>
                <c:pt idx="8">
                  <c:v>1</c:v>
                </c:pt>
                <c:pt idx="9">
                  <c:v>1</c:v>
                </c:pt>
                <c:pt idx="10">
                  <c:v>1</c:v>
                </c:pt>
                <c:pt idx="11">
                  <c:v>1</c:v>
                </c:pt>
                <c:pt idx="12">
                  <c:v>2</c:v>
                </c:pt>
                <c:pt idx="13">
                  <c:v>2</c:v>
                </c:pt>
                <c:pt idx="14">
                  <c:v>2</c:v>
                </c:pt>
                <c:pt idx="15">
                  <c:v>2</c:v>
                </c:pt>
                <c:pt idx="16">
                  <c:v>3</c:v>
                </c:pt>
                <c:pt idx="17">
                  <c:v>3</c:v>
                </c:pt>
                <c:pt idx="18">
                  <c:v>3</c:v>
                </c:pt>
                <c:pt idx="19">
                  <c:v>3</c:v>
                </c:pt>
                <c:pt idx="20">
                  <c:v>3</c:v>
                </c:pt>
                <c:pt idx="21">
                  <c:v>3</c:v>
                </c:pt>
                <c:pt idx="22">
                  <c:v>3</c:v>
                </c:pt>
                <c:pt idx="23">
                  <c:v>4</c:v>
                </c:pt>
                <c:pt idx="24">
                  <c:v>4</c:v>
                </c:pt>
                <c:pt idx="25">
                  <c:v>4</c:v>
                </c:pt>
                <c:pt idx="26">
                  <c:v>4</c:v>
                </c:pt>
                <c:pt idx="27">
                  <c:v>4</c:v>
                </c:pt>
                <c:pt idx="28">
                  <c:v>4</c:v>
                </c:pt>
                <c:pt idx="29">
                  <c:v>4</c:v>
                </c:pt>
                <c:pt idx="30">
                  <c:v>5</c:v>
                </c:pt>
                <c:pt idx="31">
                  <c:v>5</c:v>
                </c:pt>
                <c:pt idx="32">
                  <c:v>5</c:v>
                </c:pt>
                <c:pt idx="33">
                  <c:v>5</c:v>
                </c:pt>
                <c:pt idx="34">
                  <c:v>5</c:v>
                </c:pt>
                <c:pt idx="35">
                  <c:v>5</c:v>
                </c:pt>
                <c:pt idx="36">
                  <c:v>5</c:v>
                </c:pt>
                <c:pt idx="37">
                  <c:v>5</c:v>
                </c:pt>
                <c:pt idx="38">
                  <c:v>5</c:v>
                </c:pt>
                <c:pt idx="39">
                  <c:v>5</c:v>
                </c:pt>
                <c:pt idx="40">
                  <c:v>6</c:v>
                </c:pt>
                <c:pt idx="41">
                  <c:v>6</c:v>
                </c:pt>
                <c:pt idx="42">
                  <c:v>6</c:v>
                </c:pt>
                <c:pt idx="43">
                  <c:v>6</c:v>
                </c:pt>
                <c:pt idx="44">
                  <c:v>7</c:v>
                </c:pt>
                <c:pt idx="45">
                  <c:v>7</c:v>
                </c:pt>
                <c:pt idx="46">
                  <c:v>7</c:v>
                </c:pt>
                <c:pt idx="47">
                  <c:v>7</c:v>
                </c:pt>
                <c:pt idx="48">
                  <c:v>7</c:v>
                </c:pt>
                <c:pt idx="49">
                  <c:v>7</c:v>
                </c:pt>
                <c:pt idx="50">
                  <c:v>7</c:v>
                </c:pt>
                <c:pt idx="51">
                  <c:v>8</c:v>
                </c:pt>
                <c:pt idx="52">
                  <c:v>8</c:v>
                </c:pt>
                <c:pt idx="53">
                  <c:v>8</c:v>
                </c:pt>
                <c:pt idx="54">
                  <c:v>8</c:v>
                </c:pt>
                <c:pt idx="55">
                  <c:v>8</c:v>
                </c:pt>
                <c:pt idx="56">
                  <c:v>8</c:v>
                </c:pt>
                <c:pt idx="57">
                  <c:v>8</c:v>
                </c:pt>
                <c:pt idx="58">
                  <c:v>8</c:v>
                </c:pt>
                <c:pt idx="59">
                  <c:v>8</c:v>
                </c:pt>
                <c:pt idx="60">
                  <c:v>9</c:v>
                </c:pt>
                <c:pt idx="61">
                  <c:v>9</c:v>
                </c:pt>
                <c:pt idx="62">
                  <c:v>9</c:v>
                </c:pt>
                <c:pt idx="63">
                  <c:v>9</c:v>
                </c:pt>
                <c:pt idx="64">
                  <c:v>9</c:v>
                </c:pt>
                <c:pt idx="65">
                  <c:v>9</c:v>
                </c:pt>
                <c:pt idx="66">
                  <c:v>10</c:v>
                </c:pt>
                <c:pt idx="67">
                  <c:v>10</c:v>
                </c:pt>
                <c:pt idx="68">
                  <c:v>10</c:v>
                </c:pt>
                <c:pt idx="69">
                  <c:v>10</c:v>
                </c:pt>
                <c:pt idx="70">
                  <c:v>10</c:v>
                </c:pt>
                <c:pt idx="71">
                  <c:v>10</c:v>
                </c:pt>
                <c:pt idx="72">
                  <c:v>10</c:v>
                </c:pt>
                <c:pt idx="73">
                  <c:v>10</c:v>
                </c:pt>
                <c:pt idx="74">
                  <c:v>11</c:v>
                </c:pt>
                <c:pt idx="75">
                  <c:v>11</c:v>
                </c:pt>
                <c:pt idx="76">
                  <c:v>11</c:v>
                </c:pt>
                <c:pt idx="77">
                  <c:v>11</c:v>
                </c:pt>
                <c:pt idx="78">
                  <c:v>11</c:v>
                </c:pt>
                <c:pt idx="79">
                  <c:v>11</c:v>
                </c:pt>
                <c:pt idx="80">
                  <c:v>12</c:v>
                </c:pt>
                <c:pt idx="81">
                  <c:v>12</c:v>
                </c:pt>
                <c:pt idx="82">
                  <c:v>12</c:v>
                </c:pt>
                <c:pt idx="83">
                  <c:v>12</c:v>
                </c:pt>
                <c:pt idx="84">
                  <c:v>12</c:v>
                </c:pt>
                <c:pt idx="85">
                  <c:v>13</c:v>
                </c:pt>
                <c:pt idx="86">
                  <c:v>13</c:v>
                </c:pt>
                <c:pt idx="87">
                  <c:v>13</c:v>
                </c:pt>
                <c:pt idx="88">
                  <c:v>13</c:v>
                </c:pt>
                <c:pt idx="89">
                  <c:v>13</c:v>
                </c:pt>
                <c:pt idx="90">
                  <c:v>13</c:v>
                </c:pt>
                <c:pt idx="91">
                  <c:v>13</c:v>
                </c:pt>
                <c:pt idx="92">
                  <c:v>13</c:v>
                </c:pt>
                <c:pt idx="93">
                  <c:v>13</c:v>
                </c:pt>
                <c:pt idx="94">
                  <c:v>14</c:v>
                </c:pt>
                <c:pt idx="95">
                  <c:v>14</c:v>
                </c:pt>
                <c:pt idx="96">
                  <c:v>14</c:v>
                </c:pt>
                <c:pt idx="97">
                  <c:v>14</c:v>
                </c:pt>
                <c:pt idx="98">
                  <c:v>14</c:v>
                </c:pt>
                <c:pt idx="99">
                  <c:v>14</c:v>
                </c:pt>
                <c:pt idx="100">
                  <c:v>14</c:v>
                </c:pt>
                <c:pt idx="101">
                  <c:v>15</c:v>
                </c:pt>
                <c:pt idx="102">
                  <c:v>15</c:v>
                </c:pt>
                <c:pt idx="103">
                  <c:v>15</c:v>
                </c:pt>
                <c:pt idx="104">
                  <c:v>15</c:v>
                </c:pt>
                <c:pt idx="105">
                  <c:v>15</c:v>
                </c:pt>
                <c:pt idx="106">
                  <c:v>15</c:v>
                </c:pt>
                <c:pt idx="107">
                  <c:v>15</c:v>
                </c:pt>
                <c:pt idx="108">
                  <c:v>15</c:v>
                </c:pt>
                <c:pt idx="109">
                  <c:v>16</c:v>
                </c:pt>
                <c:pt idx="110">
                  <c:v>16</c:v>
                </c:pt>
                <c:pt idx="111">
                  <c:v>16</c:v>
                </c:pt>
                <c:pt idx="112">
                  <c:v>16</c:v>
                </c:pt>
                <c:pt idx="113">
                  <c:v>16</c:v>
                </c:pt>
                <c:pt idx="114">
                  <c:v>16</c:v>
                </c:pt>
                <c:pt idx="115">
                  <c:v>16</c:v>
                </c:pt>
                <c:pt idx="116">
                  <c:v>16</c:v>
                </c:pt>
                <c:pt idx="117">
                  <c:v>16</c:v>
                </c:pt>
                <c:pt idx="118">
                  <c:v>16</c:v>
                </c:pt>
                <c:pt idx="119">
                  <c:v>16</c:v>
                </c:pt>
                <c:pt idx="120">
                  <c:v>16</c:v>
                </c:pt>
                <c:pt idx="121">
                  <c:v>16</c:v>
                </c:pt>
                <c:pt idx="122">
                  <c:v>17</c:v>
                </c:pt>
                <c:pt idx="123">
                  <c:v>17</c:v>
                </c:pt>
                <c:pt idx="124">
                  <c:v>17</c:v>
                </c:pt>
                <c:pt idx="125">
                  <c:v>17</c:v>
                </c:pt>
                <c:pt idx="126">
                  <c:v>17</c:v>
                </c:pt>
                <c:pt idx="127">
                  <c:v>18</c:v>
                </c:pt>
                <c:pt idx="128">
                  <c:v>18</c:v>
                </c:pt>
                <c:pt idx="129">
                  <c:v>18</c:v>
                </c:pt>
                <c:pt idx="130">
                  <c:v>18</c:v>
                </c:pt>
                <c:pt idx="131">
                  <c:v>19</c:v>
                </c:pt>
                <c:pt idx="132">
                  <c:v>19</c:v>
                </c:pt>
                <c:pt idx="133">
                  <c:v>19</c:v>
                </c:pt>
                <c:pt idx="134">
                  <c:v>19</c:v>
                </c:pt>
                <c:pt idx="135">
                  <c:v>19</c:v>
                </c:pt>
                <c:pt idx="136">
                  <c:v>19</c:v>
                </c:pt>
                <c:pt idx="137">
                  <c:v>19</c:v>
                </c:pt>
                <c:pt idx="138">
                  <c:v>19</c:v>
                </c:pt>
                <c:pt idx="139">
                  <c:v>19</c:v>
                </c:pt>
                <c:pt idx="140">
                  <c:v>19</c:v>
                </c:pt>
                <c:pt idx="141">
                  <c:v>19</c:v>
                </c:pt>
                <c:pt idx="142">
                  <c:v>20</c:v>
                </c:pt>
                <c:pt idx="143">
                  <c:v>20</c:v>
                </c:pt>
                <c:pt idx="144">
                  <c:v>20</c:v>
                </c:pt>
                <c:pt idx="145">
                  <c:v>20</c:v>
                </c:pt>
                <c:pt idx="146">
                  <c:v>20</c:v>
                </c:pt>
                <c:pt idx="147">
                  <c:v>20</c:v>
                </c:pt>
                <c:pt idx="148">
                  <c:v>20</c:v>
                </c:pt>
                <c:pt idx="149">
                  <c:v>21</c:v>
                </c:pt>
                <c:pt idx="150">
                  <c:v>21</c:v>
                </c:pt>
                <c:pt idx="151">
                  <c:v>21</c:v>
                </c:pt>
                <c:pt idx="152">
                  <c:v>21</c:v>
                </c:pt>
                <c:pt idx="153">
                  <c:v>21</c:v>
                </c:pt>
                <c:pt idx="154">
                  <c:v>21</c:v>
                </c:pt>
                <c:pt idx="155">
                  <c:v>21</c:v>
                </c:pt>
                <c:pt idx="156">
                  <c:v>21</c:v>
                </c:pt>
                <c:pt idx="157">
                  <c:v>21</c:v>
                </c:pt>
                <c:pt idx="158">
                  <c:v>21</c:v>
                </c:pt>
                <c:pt idx="159">
                  <c:v>21</c:v>
                </c:pt>
                <c:pt idx="160">
                  <c:v>21</c:v>
                </c:pt>
                <c:pt idx="161">
                  <c:v>21</c:v>
                </c:pt>
                <c:pt idx="162">
                  <c:v>21</c:v>
                </c:pt>
                <c:pt idx="163">
                  <c:v>22</c:v>
                </c:pt>
                <c:pt idx="164">
                  <c:v>22</c:v>
                </c:pt>
                <c:pt idx="165">
                  <c:v>22</c:v>
                </c:pt>
                <c:pt idx="166">
                  <c:v>22</c:v>
                </c:pt>
                <c:pt idx="167">
                  <c:v>22</c:v>
                </c:pt>
                <c:pt idx="168">
                  <c:v>22</c:v>
                </c:pt>
                <c:pt idx="169">
                  <c:v>22</c:v>
                </c:pt>
                <c:pt idx="170">
                  <c:v>23</c:v>
                </c:pt>
                <c:pt idx="171">
                  <c:v>23</c:v>
                </c:pt>
                <c:pt idx="172">
                  <c:v>23</c:v>
                </c:pt>
                <c:pt idx="173">
                  <c:v>24</c:v>
                </c:pt>
                <c:pt idx="174">
                  <c:v>24</c:v>
                </c:pt>
                <c:pt idx="175">
                  <c:v>24</c:v>
                </c:pt>
                <c:pt idx="176">
                  <c:v>24</c:v>
                </c:pt>
                <c:pt idx="177">
                  <c:v>24</c:v>
                </c:pt>
                <c:pt idx="178">
                  <c:v>24</c:v>
                </c:pt>
                <c:pt idx="179">
                  <c:v>24</c:v>
                </c:pt>
                <c:pt idx="180">
                  <c:v>24</c:v>
                </c:pt>
                <c:pt idx="181">
                  <c:v>24</c:v>
                </c:pt>
                <c:pt idx="182">
                  <c:v>24</c:v>
                </c:pt>
                <c:pt idx="183">
                  <c:v>24</c:v>
                </c:pt>
                <c:pt idx="184">
                  <c:v>24</c:v>
                </c:pt>
                <c:pt idx="185">
                  <c:v>24</c:v>
                </c:pt>
                <c:pt idx="186">
                  <c:v>25</c:v>
                </c:pt>
                <c:pt idx="187">
                  <c:v>25</c:v>
                </c:pt>
                <c:pt idx="188">
                  <c:v>25</c:v>
                </c:pt>
                <c:pt idx="189">
                  <c:v>25</c:v>
                </c:pt>
                <c:pt idx="190">
                  <c:v>25</c:v>
                </c:pt>
                <c:pt idx="191">
                  <c:v>25</c:v>
                </c:pt>
                <c:pt idx="192">
                  <c:v>25</c:v>
                </c:pt>
                <c:pt idx="193">
                  <c:v>25</c:v>
                </c:pt>
                <c:pt idx="194">
                  <c:v>25</c:v>
                </c:pt>
                <c:pt idx="195">
                  <c:v>25</c:v>
                </c:pt>
                <c:pt idx="196">
                  <c:v>25</c:v>
                </c:pt>
                <c:pt idx="197">
                  <c:v>25</c:v>
                </c:pt>
                <c:pt idx="198">
                  <c:v>25</c:v>
                </c:pt>
                <c:pt idx="199">
                  <c:v>26</c:v>
                </c:pt>
                <c:pt idx="200">
                  <c:v>26</c:v>
                </c:pt>
                <c:pt idx="201">
                  <c:v>26</c:v>
                </c:pt>
                <c:pt idx="202">
                  <c:v>26</c:v>
                </c:pt>
                <c:pt idx="203">
                  <c:v>26</c:v>
                </c:pt>
                <c:pt idx="204">
                  <c:v>26</c:v>
                </c:pt>
                <c:pt idx="205">
                  <c:v>26</c:v>
                </c:pt>
                <c:pt idx="206">
                  <c:v>26</c:v>
                </c:pt>
                <c:pt idx="207">
                  <c:v>26</c:v>
                </c:pt>
                <c:pt idx="208">
                  <c:v>26</c:v>
                </c:pt>
                <c:pt idx="209">
                  <c:v>26</c:v>
                </c:pt>
                <c:pt idx="210">
                  <c:v>26</c:v>
                </c:pt>
                <c:pt idx="211">
                  <c:v>27</c:v>
                </c:pt>
                <c:pt idx="212">
                  <c:v>27</c:v>
                </c:pt>
                <c:pt idx="213">
                  <c:v>27</c:v>
                </c:pt>
                <c:pt idx="214">
                  <c:v>27</c:v>
                </c:pt>
                <c:pt idx="215">
                  <c:v>27</c:v>
                </c:pt>
                <c:pt idx="216">
                  <c:v>27</c:v>
                </c:pt>
                <c:pt idx="217">
                  <c:v>27</c:v>
                </c:pt>
                <c:pt idx="218">
                  <c:v>27</c:v>
                </c:pt>
                <c:pt idx="219">
                  <c:v>27</c:v>
                </c:pt>
                <c:pt idx="220">
                  <c:v>28</c:v>
                </c:pt>
                <c:pt idx="221">
                  <c:v>28</c:v>
                </c:pt>
                <c:pt idx="222">
                  <c:v>28</c:v>
                </c:pt>
                <c:pt idx="223">
                  <c:v>28</c:v>
                </c:pt>
                <c:pt idx="224">
                  <c:v>28</c:v>
                </c:pt>
                <c:pt idx="225">
                  <c:v>28</c:v>
                </c:pt>
                <c:pt idx="226">
                  <c:v>28</c:v>
                </c:pt>
                <c:pt idx="227">
                  <c:v>29</c:v>
                </c:pt>
                <c:pt idx="228">
                  <c:v>29</c:v>
                </c:pt>
                <c:pt idx="229">
                  <c:v>29</c:v>
                </c:pt>
                <c:pt idx="230">
                  <c:v>29</c:v>
                </c:pt>
                <c:pt idx="231">
                  <c:v>29</c:v>
                </c:pt>
                <c:pt idx="232">
                  <c:v>29</c:v>
                </c:pt>
                <c:pt idx="233">
                  <c:v>29</c:v>
                </c:pt>
                <c:pt idx="234">
                  <c:v>29</c:v>
                </c:pt>
                <c:pt idx="235">
                  <c:v>30</c:v>
                </c:pt>
                <c:pt idx="236">
                  <c:v>30</c:v>
                </c:pt>
                <c:pt idx="237">
                  <c:v>30</c:v>
                </c:pt>
                <c:pt idx="238">
                  <c:v>30</c:v>
                </c:pt>
                <c:pt idx="239">
                  <c:v>30</c:v>
                </c:pt>
                <c:pt idx="240">
                  <c:v>30</c:v>
                </c:pt>
                <c:pt idx="241">
                  <c:v>30</c:v>
                </c:pt>
                <c:pt idx="242">
                  <c:v>31</c:v>
                </c:pt>
                <c:pt idx="243">
                  <c:v>31</c:v>
                </c:pt>
                <c:pt idx="244">
                  <c:v>31</c:v>
                </c:pt>
                <c:pt idx="245">
                  <c:v>31</c:v>
                </c:pt>
                <c:pt idx="246">
                  <c:v>31</c:v>
                </c:pt>
                <c:pt idx="247">
                  <c:v>31</c:v>
                </c:pt>
                <c:pt idx="248">
                  <c:v>31</c:v>
                </c:pt>
                <c:pt idx="249">
                  <c:v>31</c:v>
                </c:pt>
                <c:pt idx="250">
                  <c:v>31</c:v>
                </c:pt>
                <c:pt idx="251">
                  <c:v>32</c:v>
                </c:pt>
                <c:pt idx="252">
                  <c:v>32</c:v>
                </c:pt>
                <c:pt idx="253">
                  <c:v>32</c:v>
                </c:pt>
                <c:pt idx="254">
                  <c:v>32</c:v>
                </c:pt>
                <c:pt idx="255">
                  <c:v>32</c:v>
                </c:pt>
                <c:pt idx="256">
                  <c:v>32</c:v>
                </c:pt>
                <c:pt idx="257">
                  <c:v>32</c:v>
                </c:pt>
                <c:pt idx="258">
                  <c:v>32</c:v>
                </c:pt>
                <c:pt idx="259">
                  <c:v>33</c:v>
                </c:pt>
                <c:pt idx="260">
                  <c:v>33</c:v>
                </c:pt>
                <c:pt idx="261">
                  <c:v>33</c:v>
                </c:pt>
                <c:pt idx="262">
                  <c:v>33</c:v>
                </c:pt>
                <c:pt idx="263">
                  <c:v>33</c:v>
                </c:pt>
                <c:pt idx="264">
                  <c:v>34</c:v>
                </c:pt>
                <c:pt idx="265">
                  <c:v>34</c:v>
                </c:pt>
                <c:pt idx="266">
                  <c:v>34</c:v>
                </c:pt>
                <c:pt idx="267">
                  <c:v>34</c:v>
                </c:pt>
                <c:pt idx="268">
                  <c:v>34</c:v>
                </c:pt>
                <c:pt idx="269">
                  <c:v>34</c:v>
                </c:pt>
                <c:pt idx="270">
                  <c:v>34</c:v>
                </c:pt>
                <c:pt idx="271">
                  <c:v>35</c:v>
                </c:pt>
                <c:pt idx="272">
                  <c:v>35</c:v>
                </c:pt>
                <c:pt idx="273">
                  <c:v>35</c:v>
                </c:pt>
                <c:pt idx="274">
                  <c:v>35</c:v>
                </c:pt>
                <c:pt idx="275">
                  <c:v>35</c:v>
                </c:pt>
                <c:pt idx="276">
                  <c:v>35</c:v>
                </c:pt>
                <c:pt idx="277">
                  <c:v>35</c:v>
                </c:pt>
                <c:pt idx="278">
                  <c:v>35</c:v>
                </c:pt>
                <c:pt idx="279">
                  <c:v>35</c:v>
                </c:pt>
                <c:pt idx="280">
                  <c:v>36</c:v>
                </c:pt>
                <c:pt idx="281">
                  <c:v>36</c:v>
                </c:pt>
                <c:pt idx="282">
                  <c:v>36</c:v>
                </c:pt>
                <c:pt idx="283">
                  <c:v>36</c:v>
                </c:pt>
                <c:pt idx="284">
                  <c:v>36</c:v>
                </c:pt>
                <c:pt idx="285">
                  <c:v>36</c:v>
                </c:pt>
                <c:pt idx="286">
                  <c:v>36</c:v>
                </c:pt>
                <c:pt idx="287">
                  <c:v>36</c:v>
                </c:pt>
                <c:pt idx="288">
                  <c:v>37</c:v>
                </c:pt>
                <c:pt idx="289">
                  <c:v>37</c:v>
                </c:pt>
                <c:pt idx="290">
                  <c:v>37</c:v>
                </c:pt>
                <c:pt idx="291">
                  <c:v>37</c:v>
                </c:pt>
                <c:pt idx="292">
                  <c:v>37</c:v>
                </c:pt>
                <c:pt idx="293">
                  <c:v>37</c:v>
                </c:pt>
                <c:pt idx="294">
                  <c:v>37</c:v>
                </c:pt>
                <c:pt idx="295">
                  <c:v>38</c:v>
                </c:pt>
                <c:pt idx="296">
                  <c:v>38</c:v>
                </c:pt>
                <c:pt idx="297">
                  <c:v>38</c:v>
                </c:pt>
                <c:pt idx="298">
                  <c:v>38</c:v>
                </c:pt>
                <c:pt idx="299">
                  <c:v>38</c:v>
                </c:pt>
                <c:pt idx="300">
                  <c:v>38</c:v>
                </c:pt>
                <c:pt idx="301">
                  <c:v>38</c:v>
                </c:pt>
                <c:pt idx="302">
                  <c:v>39</c:v>
                </c:pt>
                <c:pt idx="303">
                  <c:v>39</c:v>
                </c:pt>
                <c:pt idx="304">
                  <c:v>39</c:v>
                </c:pt>
                <c:pt idx="305">
                  <c:v>39</c:v>
                </c:pt>
                <c:pt idx="306">
                  <c:v>39</c:v>
                </c:pt>
                <c:pt idx="307">
                  <c:v>39</c:v>
                </c:pt>
                <c:pt idx="308">
                  <c:v>39</c:v>
                </c:pt>
                <c:pt idx="309">
                  <c:v>39</c:v>
                </c:pt>
                <c:pt idx="310">
                  <c:v>39</c:v>
                </c:pt>
                <c:pt idx="311">
                  <c:v>40</c:v>
                </c:pt>
                <c:pt idx="312">
                  <c:v>40</c:v>
                </c:pt>
                <c:pt idx="313">
                  <c:v>40</c:v>
                </c:pt>
                <c:pt idx="314">
                  <c:v>40</c:v>
                </c:pt>
                <c:pt idx="315">
                  <c:v>41</c:v>
                </c:pt>
                <c:pt idx="316">
                  <c:v>41</c:v>
                </c:pt>
                <c:pt idx="317">
                  <c:v>41</c:v>
                </c:pt>
                <c:pt idx="318">
                  <c:v>41</c:v>
                </c:pt>
                <c:pt idx="319">
                  <c:v>41</c:v>
                </c:pt>
                <c:pt idx="320">
                  <c:v>41</c:v>
                </c:pt>
                <c:pt idx="321">
                  <c:v>41</c:v>
                </c:pt>
                <c:pt idx="322">
                  <c:v>41</c:v>
                </c:pt>
                <c:pt idx="323">
                  <c:v>42</c:v>
                </c:pt>
                <c:pt idx="324">
                  <c:v>42</c:v>
                </c:pt>
                <c:pt idx="325">
                  <c:v>42</c:v>
                </c:pt>
                <c:pt idx="326">
                  <c:v>42</c:v>
                </c:pt>
                <c:pt idx="327">
                  <c:v>42</c:v>
                </c:pt>
                <c:pt idx="328">
                  <c:v>42</c:v>
                </c:pt>
                <c:pt idx="329">
                  <c:v>42</c:v>
                </c:pt>
                <c:pt idx="330">
                  <c:v>42</c:v>
                </c:pt>
                <c:pt idx="331">
                  <c:v>42</c:v>
                </c:pt>
                <c:pt idx="332">
                  <c:v>42</c:v>
                </c:pt>
                <c:pt idx="333">
                  <c:v>42</c:v>
                </c:pt>
                <c:pt idx="334">
                  <c:v>43</c:v>
                </c:pt>
                <c:pt idx="335">
                  <c:v>43</c:v>
                </c:pt>
                <c:pt idx="336">
                  <c:v>43</c:v>
                </c:pt>
                <c:pt idx="337">
                  <c:v>43</c:v>
                </c:pt>
                <c:pt idx="338">
                  <c:v>43</c:v>
                </c:pt>
                <c:pt idx="339">
                  <c:v>43</c:v>
                </c:pt>
                <c:pt idx="340">
                  <c:v>44</c:v>
                </c:pt>
                <c:pt idx="341">
                  <c:v>44</c:v>
                </c:pt>
                <c:pt idx="342">
                  <c:v>44</c:v>
                </c:pt>
                <c:pt idx="343">
                  <c:v>44</c:v>
                </c:pt>
                <c:pt idx="344">
                  <c:v>44</c:v>
                </c:pt>
                <c:pt idx="345">
                  <c:v>44</c:v>
                </c:pt>
                <c:pt idx="346">
                  <c:v>44</c:v>
                </c:pt>
                <c:pt idx="347">
                  <c:v>44</c:v>
                </c:pt>
                <c:pt idx="348">
                  <c:v>45</c:v>
                </c:pt>
                <c:pt idx="349">
                  <c:v>45</c:v>
                </c:pt>
                <c:pt idx="350">
                  <c:v>45</c:v>
                </c:pt>
                <c:pt idx="351">
                  <c:v>45</c:v>
                </c:pt>
                <c:pt idx="352">
                  <c:v>45</c:v>
                </c:pt>
                <c:pt idx="353">
                  <c:v>46</c:v>
                </c:pt>
                <c:pt idx="354">
                  <c:v>46</c:v>
                </c:pt>
                <c:pt idx="355">
                  <c:v>46</c:v>
                </c:pt>
                <c:pt idx="356">
                  <c:v>46</c:v>
                </c:pt>
                <c:pt idx="357">
                  <c:v>46</c:v>
                </c:pt>
                <c:pt idx="358">
                  <c:v>46</c:v>
                </c:pt>
                <c:pt idx="359">
                  <c:v>46</c:v>
                </c:pt>
                <c:pt idx="360">
                  <c:v>47</c:v>
                </c:pt>
                <c:pt idx="361">
                  <c:v>47</c:v>
                </c:pt>
                <c:pt idx="362">
                  <c:v>47</c:v>
                </c:pt>
                <c:pt idx="363">
                  <c:v>47</c:v>
                </c:pt>
                <c:pt idx="364">
                  <c:v>47</c:v>
                </c:pt>
                <c:pt idx="365">
                  <c:v>47</c:v>
                </c:pt>
                <c:pt idx="366">
                  <c:v>47</c:v>
                </c:pt>
                <c:pt idx="367">
                  <c:v>47</c:v>
                </c:pt>
                <c:pt idx="368">
                  <c:v>48</c:v>
                </c:pt>
                <c:pt idx="369">
                  <c:v>48</c:v>
                </c:pt>
                <c:pt idx="370">
                  <c:v>48</c:v>
                </c:pt>
                <c:pt idx="371">
                  <c:v>48</c:v>
                </c:pt>
                <c:pt idx="372">
                  <c:v>48</c:v>
                </c:pt>
                <c:pt idx="373">
                  <c:v>48</c:v>
                </c:pt>
                <c:pt idx="374">
                  <c:v>48</c:v>
                </c:pt>
                <c:pt idx="375">
                  <c:v>48</c:v>
                </c:pt>
                <c:pt idx="376">
                  <c:v>48</c:v>
                </c:pt>
                <c:pt idx="377">
                  <c:v>48</c:v>
                </c:pt>
                <c:pt idx="378">
                  <c:v>48</c:v>
                </c:pt>
                <c:pt idx="379">
                  <c:v>48</c:v>
                </c:pt>
                <c:pt idx="380">
                  <c:v>49</c:v>
                </c:pt>
                <c:pt idx="381">
                  <c:v>49</c:v>
                </c:pt>
                <c:pt idx="382">
                  <c:v>49</c:v>
                </c:pt>
                <c:pt idx="383">
                  <c:v>49</c:v>
                </c:pt>
                <c:pt idx="384">
                  <c:v>49</c:v>
                </c:pt>
                <c:pt idx="385">
                  <c:v>49</c:v>
                </c:pt>
                <c:pt idx="386">
                  <c:v>49</c:v>
                </c:pt>
                <c:pt idx="387">
                  <c:v>49</c:v>
                </c:pt>
                <c:pt idx="388">
                  <c:v>49</c:v>
                </c:pt>
                <c:pt idx="389">
                  <c:v>49</c:v>
                </c:pt>
                <c:pt idx="390">
                  <c:v>49</c:v>
                </c:pt>
                <c:pt idx="391">
                  <c:v>49</c:v>
                </c:pt>
                <c:pt idx="392">
                  <c:v>49</c:v>
                </c:pt>
                <c:pt idx="393">
                  <c:v>49</c:v>
                </c:pt>
                <c:pt idx="394">
                  <c:v>50</c:v>
                </c:pt>
                <c:pt idx="395">
                  <c:v>50</c:v>
                </c:pt>
                <c:pt idx="396">
                  <c:v>50</c:v>
                </c:pt>
                <c:pt idx="397">
                  <c:v>50</c:v>
                </c:pt>
                <c:pt idx="398">
                  <c:v>50</c:v>
                </c:pt>
                <c:pt idx="399">
                  <c:v>50</c:v>
                </c:pt>
                <c:pt idx="400">
                  <c:v>50</c:v>
                </c:pt>
                <c:pt idx="401">
                  <c:v>50</c:v>
                </c:pt>
                <c:pt idx="402">
                  <c:v>50</c:v>
                </c:pt>
                <c:pt idx="403">
                  <c:v>50</c:v>
                </c:pt>
                <c:pt idx="404">
                  <c:v>50</c:v>
                </c:pt>
                <c:pt idx="405">
                  <c:v>50</c:v>
                </c:pt>
                <c:pt idx="406">
                  <c:v>50</c:v>
                </c:pt>
                <c:pt idx="407">
                  <c:v>50</c:v>
                </c:pt>
                <c:pt idx="408">
                  <c:v>51</c:v>
                </c:pt>
                <c:pt idx="409">
                  <c:v>51</c:v>
                </c:pt>
                <c:pt idx="410">
                  <c:v>51</c:v>
                </c:pt>
                <c:pt idx="411">
                  <c:v>51</c:v>
                </c:pt>
                <c:pt idx="412">
                  <c:v>51</c:v>
                </c:pt>
                <c:pt idx="413">
                  <c:v>51</c:v>
                </c:pt>
                <c:pt idx="414">
                  <c:v>51</c:v>
                </c:pt>
                <c:pt idx="415">
                  <c:v>51</c:v>
                </c:pt>
                <c:pt idx="416">
                  <c:v>51</c:v>
                </c:pt>
                <c:pt idx="417">
                  <c:v>51</c:v>
                </c:pt>
                <c:pt idx="418">
                  <c:v>51</c:v>
                </c:pt>
                <c:pt idx="419">
                  <c:v>52</c:v>
                </c:pt>
                <c:pt idx="420">
                  <c:v>52</c:v>
                </c:pt>
                <c:pt idx="421">
                  <c:v>52</c:v>
                </c:pt>
                <c:pt idx="422">
                  <c:v>52</c:v>
                </c:pt>
                <c:pt idx="423">
                  <c:v>52</c:v>
                </c:pt>
                <c:pt idx="424">
                  <c:v>52</c:v>
                </c:pt>
                <c:pt idx="425">
                  <c:v>52</c:v>
                </c:pt>
                <c:pt idx="426">
                  <c:v>52</c:v>
                </c:pt>
                <c:pt idx="427">
                  <c:v>52</c:v>
                </c:pt>
                <c:pt idx="428">
                  <c:v>52</c:v>
                </c:pt>
                <c:pt idx="429">
                  <c:v>53</c:v>
                </c:pt>
                <c:pt idx="430">
                  <c:v>53</c:v>
                </c:pt>
                <c:pt idx="431">
                  <c:v>53</c:v>
                </c:pt>
                <c:pt idx="432">
                  <c:v>53</c:v>
                </c:pt>
                <c:pt idx="433">
                  <c:v>53</c:v>
                </c:pt>
                <c:pt idx="434">
                  <c:v>53</c:v>
                </c:pt>
                <c:pt idx="435">
                  <c:v>53</c:v>
                </c:pt>
                <c:pt idx="436">
                  <c:v>53</c:v>
                </c:pt>
                <c:pt idx="437">
                  <c:v>54</c:v>
                </c:pt>
                <c:pt idx="438">
                  <c:v>54</c:v>
                </c:pt>
                <c:pt idx="439">
                  <c:v>54</c:v>
                </c:pt>
                <c:pt idx="440">
                  <c:v>54</c:v>
                </c:pt>
                <c:pt idx="441">
                  <c:v>54</c:v>
                </c:pt>
                <c:pt idx="442">
                  <c:v>54</c:v>
                </c:pt>
                <c:pt idx="443">
                  <c:v>54</c:v>
                </c:pt>
                <c:pt idx="444">
                  <c:v>54</c:v>
                </c:pt>
                <c:pt idx="445">
                  <c:v>54</c:v>
                </c:pt>
                <c:pt idx="446">
                  <c:v>54</c:v>
                </c:pt>
                <c:pt idx="447">
                  <c:v>54</c:v>
                </c:pt>
                <c:pt idx="448">
                  <c:v>55</c:v>
                </c:pt>
                <c:pt idx="449">
                  <c:v>55</c:v>
                </c:pt>
                <c:pt idx="450">
                  <c:v>55</c:v>
                </c:pt>
                <c:pt idx="451">
                  <c:v>55</c:v>
                </c:pt>
                <c:pt idx="452">
                  <c:v>55</c:v>
                </c:pt>
                <c:pt idx="453">
                  <c:v>55</c:v>
                </c:pt>
                <c:pt idx="454">
                  <c:v>55</c:v>
                </c:pt>
                <c:pt idx="455">
                  <c:v>55</c:v>
                </c:pt>
                <c:pt idx="456">
                  <c:v>55</c:v>
                </c:pt>
                <c:pt idx="457">
                  <c:v>56</c:v>
                </c:pt>
                <c:pt idx="458">
                  <c:v>56</c:v>
                </c:pt>
                <c:pt idx="459">
                  <c:v>56</c:v>
                </c:pt>
                <c:pt idx="460">
                  <c:v>56</c:v>
                </c:pt>
                <c:pt idx="461">
                  <c:v>56</c:v>
                </c:pt>
                <c:pt idx="462">
                  <c:v>56</c:v>
                </c:pt>
                <c:pt idx="463">
                  <c:v>56</c:v>
                </c:pt>
                <c:pt idx="464">
                  <c:v>56</c:v>
                </c:pt>
                <c:pt idx="465">
                  <c:v>56</c:v>
                </c:pt>
                <c:pt idx="466">
                  <c:v>57</c:v>
                </c:pt>
                <c:pt idx="467">
                  <c:v>57</c:v>
                </c:pt>
                <c:pt idx="468">
                  <c:v>57</c:v>
                </c:pt>
                <c:pt idx="469">
                  <c:v>57</c:v>
                </c:pt>
                <c:pt idx="470">
                  <c:v>58</c:v>
                </c:pt>
                <c:pt idx="471">
                  <c:v>58</c:v>
                </c:pt>
                <c:pt idx="472">
                  <c:v>58</c:v>
                </c:pt>
                <c:pt idx="473">
                  <c:v>58</c:v>
                </c:pt>
                <c:pt idx="474">
                  <c:v>58</c:v>
                </c:pt>
                <c:pt idx="475">
                  <c:v>58</c:v>
                </c:pt>
                <c:pt idx="476">
                  <c:v>58</c:v>
                </c:pt>
                <c:pt idx="477">
                  <c:v>58</c:v>
                </c:pt>
                <c:pt idx="478">
                  <c:v>58</c:v>
                </c:pt>
                <c:pt idx="479">
                  <c:v>58</c:v>
                </c:pt>
                <c:pt idx="480">
                  <c:v>58</c:v>
                </c:pt>
                <c:pt idx="481">
                  <c:v>58</c:v>
                </c:pt>
                <c:pt idx="482">
                  <c:v>58</c:v>
                </c:pt>
                <c:pt idx="483">
                  <c:v>58</c:v>
                </c:pt>
                <c:pt idx="484">
                  <c:v>58</c:v>
                </c:pt>
                <c:pt idx="485">
                  <c:v>58</c:v>
                </c:pt>
                <c:pt idx="486">
                  <c:v>58</c:v>
                </c:pt>
                <c:pt idx="487">
                  <c:v>59</c:v>
                </c:pt>
                <c:pt idx="488">
                  <c:v>59</c:v>
                </c:pt>
                <c:pt idx="489">
                  <c:v>59</c:v>
                </c:pt>
                <c:pt idx="490">
                  <c:v>59</c:v>
                </c:pt>
                <c:pt idx="491">
                  <c:v>59</c:v>
                </c:pt>
                <c:pt idx="492">
                  <c:v>59</c:v>
                </c:pt>
                <c:pt idx="493">
                  <c:v>60</c:v>
                </c:pt>
                <c:pt idx="494">
                  <c:v>60</c:v>
                </c:pt>
                <c:pt idx="495">
                  <c:v>60</c:v>
                </c:pt>
                <c:pt idx="496">
                  <c:v>60</c:v>
                </c:pt>
                <c:pt idx="497">
                  <c:v>60</c:v>
                </c:pt>
                <c:pt idx="498">
                  <c:v>60</c:v>
                </c:pt>
                <c:pt idx="499">
                  <c:v>61</c:v>
                </c:pt>
                <c:pt idx="500">
                  <c:v>61</c:v>
                </c:pt>
                <c:pt idx="501">
                  <c:v>61</c:v>
                </c:pt>
                <c:pt idx="502">
                  <c:v>61</c:v>
                </c:pt>
                <c:pt idx="503">
                  <c:v>61</c:v>
                </c:pt>
                <c:pt idx="504">
                  <c:v>61</c:v>
                </c:pt>
                <c:pt idx="505">
                  <c:v>61</c:v>
                </c:pt>
                <c:pt idx="506">
                  <c:v>61</c:v>
                </c:pt>
                <c:pt idx="507">
                  <c:v>62</c:v>
                </c:pt>
                <c:pt idx="508">
                  <c:v>62</c:v>
                </c:pt>
                <c:pt idx="509">
                  <c:v>62</c:v>
                </c:pt>
                <c:pt idx="510">
                  <c:v>62</c:v>
                </c:pt>
                <c:pt idx="511">
                  <c:v>62</c:v>
                </c:pt>
                <c:pt idx="512">
                  <c:v>62</c:v>
                </c:pt>
                <c:pt idx="513">
                  <c:v>62</c:v>
                </c:pt>
                <c:pt idx="514">
                  <c:v>62</c:v>
                </c:pt>
                <c:pt idx="515">
                  <c:v>63</c:v>
                </c:pt>
                <c:pt idx="516">
                  <c:v>63</c:v>
                </c:pt>
                <c:pt idx="517">
                  <c:v>63</c:v>
                </c:pt>
                <c:pt idx="518">
                  <c:v>63</c:v>
                </c:pt>
                <c:pt idx="519">
                  <c:v>64</c:v>
                </c:pt>
                <c:pt idx="520">
                  <c:v>64</c:v>
                </c:pt>
                <c:pt idx="521">
                  <c:v>64</c:v>
                </c:pt>
                <c:pt idx="522">
                  <c:v>64</c:v>
                </c:pt>
                <c:pt idx="523">
                  <c:v>64</c:v>
                </c:pt>
                <c:pt idx="524">
                  <c:v>65</c:v>
                </c:pt>
                <c:pt idx="525">
                  <c:v>65</c:v>
                </c:pt>
                <c:pt idx="526">
                  <c:v>65</c:v>
                </c:pt>
                <c:pt idx="527">
                  <c:v>65</c:v>
                </c:pt>
                <c:pt idx="528">
                  <c:v>65</c:v>
                </c:pt>
                <c:pt idx="529">
                  <c:v>65</c:v>
                </c:pt>
                <c:pt idx="530">
                  <c:v>65</c:v>
                </c:pt>
                <c:pt idx="531">
                  <c:v>66</c:v>
                </c:pt>
                <c:pt idx="532">
                  <c:v>66</c:v>
                </c:pt>
                <c:pt idx="533">
                  <c:v>66</c:v>
                </c:pt>
                <c:pt idx="534">
                  <c:v>67</c:v>
                </c:pt>
                <c:pt idx="535">
                  <c:v>67</c:v>
                </c:pt>
                <c:pt idx="536">
                  <c:v>67</c:v>
                </c:pt>
                <c:pt idx="537">
                  <c:v>67</c:v>
                </c:pt>
                <c:pt idx="538">
                  <c:v>67</c:v>
                </c:pt>
                <c:pt idx="539">
                  <c:v>67</c:v>
                </c:pt>
                <c:pt idx="540">
                  <c:v>67</c:v>
                </c:pt>
                <c:pt idx="541">
                  <c:v>68</c:v>
                </c:pt>
                <c:pt idx="542">
                  <c:v>68</c:v>
                </c:pt>
                <c:pt idx="543">
                  <c:v>68</c:v>
                </c:pt>
                <c:pt idx="544">
                  <c:v>68</c:v>
                </c:pt>
                <c:pt idx="545">
                  <c:v>68</c:v>
                </c:pt>
                <c:pt idx="546">
                  <c:v>68</c:v>
                </c:pt>
                <c:pt idx="547">
                  <c:v>68</c:v>
                </c:pt>
                <c:pt idx="548">
                  <c:v>68</c:v>
                </c:pt>
                <c:pt idx="549">
                  <c:v>68</c:v>
                </c:pt>
                <c:pt idx="550">
                  <c:v>68</c:v>
                </c:pt>
                <c:pt idx="551">
                  <c:v>68</c:v>
                </c:pt>
                <c:pt idx="552">
                  <c:v>69</c:v>
                </c:pt>
                <c:pt idx="553">
                  <c:v>69</c:v>
                </c:pt>
                <c:pt idx="554">
                  <c:v>69</c:v>
                </c:pt>
                <c:pt idx="555">
                  <c:v>69</c:v>
                </c:pt>
                <c:pt idx="556">
                  <c:v>69</c:v>
                </c:pt>
                <c:pt idx="557">
                  <c:v>69</c:v>
                </c:pt>
                <c:pt idx="558">
                  <c:v>70</c:v>
                </c:pt>
                <c:pt idx="559">
                  <c:v>70</c:v>
                </c:pt>
                <c:pt idx="560">
                  <c:v>70</c:v>
                </c:pt>
                <c:pt idx="561">
                  <c:v>70</c:v>
                </c:pt>
                <c:pt idx="562">
                  <c:v>70</c:v>
                </c:pt>
                <c:pt idx="563">
                  <c:v>70</c:v>
                </c:pt>
                <c:pt idx="564">
                  <c:v>70</c:v>
                </c:pt>
                <c:pt idx="565">
                  <c:v>70</c:v>
                </c:pt>
                <c:pt idx="566">
                  <c:v>70</c:v>
                </c:pt>
                <c:pt idx="567">
                  <c:v>71</c:v>
                </c:pt>
                <c:pt idx="568">
                  <c:v>71</c:v>
                </c:pt>
                <c:pt idx="569">
                  <c:v>71</c:v>
                </c:pt>
                <c:pt idx="570">
                  <c:v>71</c:v>
                </c:pt>
                <c:pt idx="571">
                  <c:v>71</c:v>
                </c:pt>
                <c:pt idx="572">
                  <c:v>71</c:v>
                </c:pt>
                <c:pt idx="573">
                  <c:v>71</c:v>
                </c:pt>
                <c:pt idx="574">
                  <c:v>71</c:v>
                </c:pt>
                <c:pt idx="575">
                  <c:v>71</c:v>
                </c:pt>
                <c:pt idx="576">
                  <c:v>71</c:v>
                </c:pt>
                <c:pt idx="577">
                  <c:v>72</c:v>
                </c:pt>
                <c:pt idx="578">
                  <c:v>72</c:v>
                </c:pt>
                <c:pt idx="579">
                  <c:v>72</c:v>
                </c:pt>
                <c:pt idx="580">
                  <c:v>72</c:v>
                </c:pt>
                <c:pt idx="581">
                  <c:v>73</c:v>
                </c:pt>
                <c:pt idx="582">
                  <c:v>73</c:v>
                </c:pt>
                <c:pt idx="583">
                  <c:v>73</c:v>
                </c:pt>
                <c:pt idx="584">
                  <c:v>73</c:v>
                </c:pt>
                <c:pt idx="585">
                  <c:v>73</c:v>
                </c:pt>
                <c:pt idx="586">
                  <c:v>73</c:v>
                </c:pt>
                <c:pt idx="587">
                  <c:v>73</c:v>
                </c:pt>
                <c:pt idx="588">
                  <c:v>74</c:v>
                </c:pt>
                <c:pt idx="589">
                  <c:v>74</c:v>
                </c:pt>
                <c:pt idx="590">
                  <c:v>74</c:v>
                </c:pt>
                <c:pt idx="591">
                  <c:v>74</c:v>
                </c:pt>
                <c:pt idx="592">
                  <c:v>74</c:v>
                </c:pt>
                <c:pt idx="593">
                  <c:v>74</c:v>
                </c:pt>
                <c:pt idx="594">
                  <c:v>75</c:v>
                </c:pt>
                <c:pt idx="595">
                  <c:v>75</c:v>
                </c:pt>
                <c:pt idx="596">
                  <c:v>75</c:v>
                </c:pt>
                <c:pt idx="597">
                  <c:v>75</c:v>
                </c:pt>
                <c:pt idx="598">
                  <c:v>75</c:v>
                </c:pt>
                <c:pt idx="599">
                  <c:v>75</c:v>
                </c:pt>
                <c:pt idx="600">
                  <c:v>75</c:v>
                </c:pt>
                <c:pt idx="601">
                  <c:v>75</c:v>
                </c:pt>
                <c:pt idx="602">
                  <c:v>75</c:v>
                </c:pt>
                <c:pt idx="603">
                  <c:v>75</c:v>
                </c:pt>
                <c:pt idx="604">
                  <c:v>75</c:v>
                </c:pt>
                <c:pt idx="605">
                  <c:v>75</c:v>
                </c:pt>
                <c:pt idx="606">
                  <c:v>76</c:v>
                </c:pt>
                <c:pt idx="607">
                  <c:v>76</c:v>
                </c:pt>
                <c:pt idx="608">
                  <c:v>76</c:v>
                </c:pt>
                <c:pt idx="609">
                  <c:v>76</c:v>
                </c:pt>
                <c:pt idx="610">
                  <c:v>76</c:v>
                </c:pt>
                <c:pt idx="611">
                  <c:v>76</c:v>
                </c:pt>
                <c:pt idx="612">
                  <c:v>76</c:v>
                </c:pt>
                <c:pt idx="613">
                  <c:v>76</c:v>
                </c:pt>
                <c:pt idx="614">
                  <c:v>77</c:v>
                </c:pt>
                <c:pt idx="615">
                  <c:v>77</c:v>
                </c:pt>
                <c:pt idx="616">
                  <c:v>77</c:v>
                </c:pt>
                <c:pt idx="617">
                  <c:v>77</c:v>
                </c:pt>
                <c:pt idx="618">
                  <c:v>77</c:v>
                </c:pt>
                <c:pt idx="619">
                  <c:v>77</c:v>
                </c:pt>
                <c:pt idx="620">
                  <c:v>77</c:v>
                </c:pt>
                <c:pt idx="621">
                  <c:v>77</c:v>
                </c:pt>
                <c:pt idx="622">
                  <c:v>78</c:v>
                </c:pt>
                <c:pt idx="623">
                  <c:v>78</c:v>
                </c:pt>
                <c:pt idx="624">
                  <c:v>78</c:v>
                </c:pt>
                <c:pt idx="625">
                  <c:v>78</c:v>
                </c:pt>
                <c:pt idx="626">
                  <c:v>79</c:v>
                </c:pt>
                <c:pt idx="627">
                  <c:v>79</c:v>
                </c:pt>
                <c:pt idx="628">
                  <c:v>79</c:v>
                </c:pt>
                <c:pt idx="629">
                  <c:v>79</c:v>
                </c:pt>
                <c:pt idx="630">
                  <c:v>79</c:v>
                </c:pt>
                <c:pt idx="631">
                  <c:v>79</c:v>
                </c:pt>
                <c:pt idx="632">
                  <c:v>80</c:v>
                </c:pt>
                <c:pt idx="633">
                  <c:v>80</c:v>
                </c:pt>
                <c:pt idx="634">
                  <c:v>80</c:v>
                </c:pt>
                <c:pt idx="635">
                  <c:v>80</c:v>
                </c:pt>
                <c:pt idx="636">
                  <c:v>80</c:v>
                </c:pt>
                <c:pt idx="637">
                  <c:v>81</c:v>
                </c:pt>
                <c:pt idx="638">
                  <c:v>81</c:v>
                </c:pt>
                <c:pt idx="639">
                  <c:v>81</c:v>
                </c:pt>
                <c:pt idx="640">
                  <c:v>81</c:v>
                </c:pt>
                <c:pt idx="641">
                  <c:v>81</c:v>
                </c:pt>
                <c:pt idx="642">
                  <c:v>81</c:v>
                </c:pt>
                <c:pt idx="643">
                  <c:v>81</c:v>
                </c:pt>
                <c:pt idx="644">
                  <c:v>81</c:v>
                </c:pt>
                <c:pt idx="645">
                  <c:v>81</c:v>
                </c:pt>
                <c:pt idx="646">
                  <c:v>81</c:v>
                </c:pt>
                <c:pt idx="647">
                  <c:v>82</c:v>
                </c:pt>
                <c:pt idx="648">
                  <c:v>82</c:v>
                </c:pt>
                <c:pt idx="649">
                  <c:v>82</c:v>
                </c:pt>
                <c:pt idx="650">
                  <c:v>82</c:v>
                </c:pt>
                <c:pt idx="651">
                  <c:v>83</c:v>
                </c:pt>
                <c:pt idx="652">
                  <c:v>83</c:v>
                </c:pt>
                <c:pt idx="653">
                  <c:v>83</c:v>
                </c:pt>
                <c:pt idx="654">
                  <c:v>83</c:v>
                </c:pt>
                <c:pt idx="655">
                  <c:v>84</c:v>
                </c:pt>
                <c:pt idx="656">
                  <c:v>84</c:v>
                </c:pt>
                <c:pt idx="657">
                  <c:v>84</c:v>
                </c:pt>
                <c:pt idx="658">
                  <c:v>84</c:v>
                </c:pt>
                <c:pt idx="659">
                  <c:v>84</c:v>
                </c:pt>
                <c:pt idx="660">
                  <c:v>84</c:v>
                </c:pt>
                <c:pt idx="661">
                  <c:v>84</c:v>
                </c:pt>
                <c:pt idx="662">
                  <c:v>84</c:v>
                </c:pt>
                <c:pt idx="663">
                  <c:v>85</c:v>
                </c:pt>
                <c:pt idx="664">
                  <c:v>85</c:v>
                </c:pt>
                <c:pt idx="665">
                  <c:v>85</c:v>
                </c:pt>
                <c:pt idx="666">
                  <c:v>85</c:v>
                </c:pt>
                <c:pt idx="667">
                  <c:v>86</c:v>
                </c:pt>
                <c:pt idx="668">
                  <c:v>86</c:v>
                </c:pt>
                <c:pt idx="669">
                  <c:v>86</c:v>
                </c:pt>
                <c:pt idx="670">
                  <c:v>86</c:v>
                </c:pt>
                <c:pt idx="671">
                  <c:v>86</c:v>
                </c:pt>
                <c:pt idx="672">
                  <c:v>86</c:v>
                </c:pt>
                <c:pt idx="673">
                  <c:v>86</c:v>
                </c:pt>
                <c:pt idx="674">
                  <c:v>86</c:v>
                </c:pt>
                <c:pt idx="675">
                  <c:v>86</c:v>
                </c:pt>
                <c:pt idx="676">
                  <c:v>86</c:v>
                </c:pt>
                <c:pt idx="677">
                  <c:v>87</c:v>
                </c:pt>
                <c:pt idx="678">
                  <c:v>87</c:v>
                </c:pt>
                <c:pt idx="679">
                  <c:v>87</c:v>
                </c:pt>
                <c:pt idx="680">
                  <c:v>87</c:v>
                </c:pt>
                <c:pt idx="681">
                  <c:v>87</c:v>
                </c:pt>
                <c:pt idx="682">
                  <c:v>87</c:v>
                </c:pt>
                <c:pt idx="683">
                  <c:v>87</c:v>
                </c:pt>
                <c:pt idx="684">
                  <c:v>87</c:v>
                </c:pt>
                <c:pt idx="685">
                  <c:v>87</c:v>
                </c:pt>
                <c:pt idx="686">
                  <c:v>87</c:v>
                </c:pt>
                <c:pt idx="687">
                  <c:v>88</c:v>
                </c:pt>
                <c:pt idx="688">
                  <c:v>88</c:v>
                </c:pt>
                <c:pt idx="689">
                  <c:v>88</c:v>
                </c:pt>
                <c:pt idx="690">
                  <c:v>88</c:v>
                </c:pt>
                <c:pt idx="691">
                  <c:v>88</c:v>
                </c:pt>
                <c:pt idx="692">
                  <c:v>88</c:v>
                </c:pt>
                <c:pt idx="693">
                  <c:v>89</c:v>
                </c:pt>
                <c:pt idx="694">
                  <c:v>89</c:v>
                </c:pt>
                <c:pt idx="695">
                  <c:v>89</c:v>
                </c:pt>
                <c:pt idx="696">
                  <c:v>89</c:v>
                </c:pt>
                <c:pt idx="697">
                  <c:v>89</c:v>
                </c:pt>
                <c:pt idx="698">
                  <c:v>89</c:v>
                </c:pt>
                <c:pt idx="699">
                  <c:v>89</c:v>
                </c:pt>
                <c:pt idx="700">
                  <c:v>89</c:v>
                </c:pt>
                <c:pt idx="701">
                  <c:v>89</c:v>
                </c:pt>
                <c:pt idx="702">
                  <c:v>89</c:v>
                </c:pt>
                <c:pt idx="703">
                  <c:v>89</c:v>
                </c:pt>
                <c:pt idx="704">
                  <c:v>89</c:v>
                </c:pt>
                <c:pt idx="705">
                  <c:v>90</c:v>
                </c:pt>
                <c:pt idx="706">
                  <c:v>90</c:v>
                </c:pt>
                <c:pt idx="707">
                  <c:v>90</c:v>
                </c:pt>
                <c:pt idx="708">
                  <c:v>90</c:v>
                </c:pt>
                <c:pt idx="709">
                  <c:v>90</c:v>
                </c:pt>
                <c:pt idx="710">
                  <c:v>90</c:v>
                </c:pt>
                <c:pt idx="711">
                  <c:v>90</c:v>
                </c:pt>
                <c:pt idx="712">
                  <c:v>90</c:v>
                </c:pt>
                <c:pt idx="713">
                  <c:v>91</c:v>
                </c:pt>
                <c:pt idx="714">
                  <c:v>91</c:v>
                </c:pt>
                <c:pt idx="715">
                  <c:v>91</c:v>
                </c:pt>
                <c:pt idx="716">
                  <c:v>91</c:v>
                </c:pt>
                <c:pt idx="717">
                  <c:v>91</c:v>
                </c:pt>
                <c:pt idx="718">
                  <c:v>91</c:v>
                </c:pt>
                <c:pt idx="719">
                  <c:v>91</c:v>
                </c:pt>
                <c:pt idx="720">
                  <c:v>91</c:v>
                </c:pt>
                <c:pt idx="721">
                  <c:v>91</c:v>
                </c:pt>
                <c:pt idx="722">
                  <c:v>92</c:v>
                </c:pt>
                <c:pt idx="723">
                  <c:v>92</c:v>
                </c:pt>
                <c:pt idx="724">
                  <c:v>92</c:v>
                </c:pt>
                <c:pt idx="725">
                  <c:v>92</c:v>
                </c:pt>
                <c:pt idx="726">
                  <c:v>92</c:v>
                </c:pt>
                <c:pt idx="727">
                  <c:v>93</c:v>
                </c:pt>
                <c:pt idx="728">
                  <c:v>93</c:v>
                </c:pt>
                <c:pt idx="729">
                  <c:v>93</c:v>
                </c:pt>
                <c:pt idx="730">
                  <c:v>93</c:v>
                </c:pt>
                <c:pt idx="731">
                  <c:v>93</c:v>
                </c:pt>
                <c:pt idx="732">
                  <c:v>93</c:v>
                </c:pt>
                <c:pt idx="733">
                  <c:v>93</c:v>
                </c:pt>
                <c:pt idx="734">
                  <c:v>93</c:v>
                </c:pt>
                <c:pt idx="735">
                  <c:v>93</c:v>
                </c:pt>
                <c:pt idx="736">
                  <c:v>93</c:v>
                </c:pt>
                <c:pt idx="737">
                  <c:v>94</c:v>
                </c:pt>
                <c:pt idx="738">
                  <c:v>94</c:v>
                </c:pt>
                <c:pt idx="739">
                  <c:v>94</c:v>
                </c:pt>
                <c:pt idx="740">
                  <c:v>94</c:v>
                </c:pt>
                <c:pt idx="741">
                  <c:v>94</c:v>
                </c:pt>
                <c:pt idx="742">
                  <c:v>94</c:v>
                </c:pt>
                <c:pt idx="743">
                  <c:v>94</c:v>
                </c:pt>
                <c:pt idx="744">
                  <c:v>95</c:v>
                </c:pt>
                <c:pt idx="745">
                  <c:v>95</c:v>
                </c:pt>
                <c:pt idx="746">
                  <c:v>95</c:v>
                </c:pt>
                <c:pt idx="747">
                  <c:v>95</c:v>
                </c:pt>
                <c:pt idx="748">
                  <c:v>95</c:v>
                </c:pt>
                <c:pt idx="749">
                  <c:v>95</c:v>
                </c:pt>
                <c:pt idx="750">
                  <c:v>95</c:v>
                </c:pt>
                <c:pt idx="751">
                  <c:v>95</c:v>
                </c:pt>
                <c:pt idx="752">
                  <c:v>95</c:v>
                </c:pt>
                <c:pt idx="753">
                  <c:v>95</c:v>
                </c:pt>
                <c:pt idx="754">
                  <c:v>95</c:v>
                </c:pt>
                <c:pt idx="755">
                  <c:v>96</c:v>
                </c:pt>
                <c:pt idx="756">
                  <c:v>96</c:v>
                </c:pt>
                <c:pt idx="757">
                  <c:v>96</c:v>
                </c:pt>
                <c:pt idx="758">
                  <c:v>96</c:v>
                </c:pt>
                <c:pt idx="759">
                  <c:v>97</c:v>
                </c:pt>
                <c:pt idx="760">
                  <c:v>97</c:v>
                </c:pt>
                <c:pt idx="761">
                  <c:v>97</c:v>
                </c:pt>
                <c:pt idx="762">
                  <c:v>97</c:v>
                </c:pt>
                <c:pt idx="763">
                  <c:v>97</c:v>
                </c:pt>
                <c:pt idx="764">
                  <c:v>97</c:v>
                </c:pt>
                <c:pt idx="765">
                  <c:v>97</c:v>
                </c:pt>
                <c:pt idx="766">
                  <c:v>98</c:v>
                </c:pt>
                <c:pt idx="767">
                  <c:v>98</c:v>
                </c:pt>
                <c:pt idx="768">
                  <c:v>98</c:v>
                </c:pt>
                <c:pt idx="769">
                  <c:v>98</c:v>
                </c:pt>
                <c:pt idx="770">
                  <c:v>98</c:v>
                </c:pt>
                <c:pt idx="771">
                  <c:v>98</c:v>
                </c:pt>
                <c:pt idx="772">
                  <c:v>98</c:v>
                </c:pt>
                <c:pt idx="773">
                  <c:v>98</c:v>
                </c:pt>
                <c:pt idx="774">
                  <c:v>98</c:v>
                </c:pt>
                <c:pt idx="775">
                  <c:v>98</c:v>
                </c:pt>
                <c:pt idx="776">
                  <c:v>98</c:v>
                </c:pt>
                <c:pt idx="777">
                  <c:v>99</c:v>
                </c:pt>
                <c:pt idx="778">
                  <c:v>99</c:v>
                </c:pt>
                <c:pt idx="779">
                  <c:v>99</c:v>
                </c:pt>
                <c:pt idx="780">
                  <c:v>99</c:v>
                </c:pt>
                <c:pt idx="781">
                  <c:v>99</c:v>
                </c:pt>
                <c:pt idx="782">
                  <c:v>99</c:v>
                </c:pt>
                <c:pt idx="783">
                  <c:v>99</c:v>
                </c:pt>
                <c:pt idx="784">
                  <c:v>99</c:v>
                </c:pt>
                <c:pt idx="785">
                  <c:v>99</c:v>
                </c:pt>
                <c:pt idx="786">
                  <c:v>99</c:v>
                </c:pt>
                <c:pt idx="787">
                  <c:v>100</c:v>
                </c:pt>
                <c:pt idx="788">
                  <c:v>100</c:v>
                </c:pt>
                <c:pt idx="789">
                  <c:v>100</c:v>
                </c:pt>
                <c:pt idx="790">
                  <c:v>100</c:v>
                </c:pt>
                <c:pt idx="791">
                  <c:v>100</c:v>
                </c:pt>
                <c:pt idx="792">
                  <c:v>100</c:v>
                </c:pt>
                <c:pt idx="793">
                  <c:v>100</c:v>
                </c:pt>
                <c:pt idx="794">
                  <c:v>100</c:v>
                </c:pt>
                <c:pt idx="795">
                  <c:v>100</c:v>
                </c:pt>
                <c:pt idx="796">
                  <c:v>100</c:v>
                </c:pt>
              </c:numCache>
            </c:numRef>
          </c:xVal>
          <c:yVal>
            <c:numRef>
              <c:f>Sheet1!$B$2:$B$798</c:f>
              <c:numCache>
                <c:formatCode>General</c:formatCode>
                <c:ptCount val="797"/>
                <c:pt idx="0">
                  <c:v>-1.28631089</c:v>
                </c:pt>
                <c:pt idx="1">
                  <c:v>0.37691189899999999</c:v>
                </c:pt>
                <c:pt idx="2">
                  <c:v>1.100686692</c:v>
                </c:pt>
                <c:pt idx="3">
                  <c:v>-3.8366521439999999</c:v>
                </c:pt>
                <c:pt idx="4">
                  <c:v>2.1161130290000001</c:v>
                </c:pt>
                <c:pt idx="5">
                  <c:v>1.406254414</c:v>
                </c:pt>
                <c:pt idx="6">
                  <c:v>-0.76453762599999997</c:v>
                </c:pt>
                <c:pt idx="7">
                  <c:v>-1.040114209</c:v>
                </c:pt>
                <c:pt idx="8">
                  <c:v>3.7782099140000001</c:v>
                </c:pt>
                <c:pt idx="9">
                  <c:v>-3.83998112</c:v>
                </c:pt>
                <c:pt idx="10">
                  <c:v>0.28286600299999998</c:v>
                </c:pt>
                <c:pt idx="11">
                  <c:v>5.8099468019999998</c:v>
                </c:pt>
                <c:pt idx="12">
                  <c:v>-1.0532756109999999</c:v>
                </c:pt>
                <c:pt idx="13">
                  <c:v>1.5765843829999999</c:v>
                </c:pt>
                <c:pt idx="14">
                  <c:v>2.2670594510000002</c:v>
                </c:pt>
                <c:pt idx="15">
                  <c:v>-0.121860502</c:v>
                </c:pt>
                <c:pt idx="16">
                  <c:v>8.4891643259999991</c:v>
                </c:pt>
                <c:pt idx="17">
                  <c:v>3.5746616320000002</c:v>
                </c:pt>
                <c:pt idx="18">
                  <c:v>-2.8307495010000001</c:v>
                </c:pt>
                <c:pt idx="19">
                  <c:v>-2.2358798520000001</c:v>
                </c:pt>
                <c:pt idx="20">
                  <c:v>1.6523090890000001</c:v>
                </c:pt>
                <c:pt idx="21">
                  <c:v>5.2970540289999999</c:v>
                </c:pt>
                <c:pt idx="22">
                  <c:v>2.2865716859999998</c:v>
                </c:pt>
                <c:pt idx="23">
                  <c:v>7.0813233799999997</c:v>
                </c:pt>
                <c:pt idx="24">
                  <c:v>2.3167081120000002</c:v>
                </c:pt>
                <c:pt idx="25">
                  <c:v>-0.93689504700000004</c:v>
                </c:pt>
                <c:pt idx="26">
                  <c:v>9.6824084859999999</c:v>
                </c:pt>
                <c:pt idx="27">
                  <c:v>7.998073432</c:v>
                </c:pt>
                <c:pt idx="28">
                  <c:v>2.8114158260000002</c:v>
                </c:pt>
                <c:pt idx="29">
                  <c:v>5.6076648650000003</c:v>
                </c:pt>
                <c:pt idx="30">
                  <c:v>6.9633190709999999</c:v>
                </c:pt>
                <c:pt idx="31">
                  <c:v>4.0981774399999997</c:v>
                </c:pt>
                <c:pt idx="32">
                  <c:v>0.70751063800000003</c:v>
                </c:pt>
                <c:pt idx="33">
                  <c:v>4.9285461870000002</c:v>
                </c:pt>
                <c:pt idx="34">
                  <c:v>1.611947467</c:v>
                </c:pt>
                <c:pt idx="35">
                  <c:v>1.6288260729999999</c:v>
                </c:pt>
                <c:pt idx="36">
                  <c:v>7.3822441650000004</c:v>
                </c:pt>
                <c:pt idx="37">
                  <c:v>7.6820245859999998</c:v>
                </c:pt>
                <c:pt idx="38">
                  <c:v>5.8603917149999996</c:v>
                </c:pt>
                <c:pt idx="39">
                  <c:v>8.746747654</c:v>
                </c:pt>
                <c:pt idx="40">
                  <c:v>6.0472866869999997</c:v>
                </c:pt>
                <c:pt idx="41">
                  <c:v>1.9195133280000001</c:v>
                </c:pt>
                <c:pt idx="42">
                  <c:v>5.3988400609999996</c:v>
                </c:pt>
                <c:pt idx="43">
                  <c:v>10.76675683</c:v>
                </c:pt>
                <c:pt idx="44">
                  <c:v>5.9960696069999999</c:v>
                </c:pt>
                <c:pt idx="45">
                  <c:v>7.4596059979999998</c:v>
                </c:pt>
                <c:pt idx="46">
                  <c:v>4.0757761439999998</c:v>
                </c:pt>
                <c:pt idx="47">
                  <c:v>6.8154912789999997</c:v>
                </c:pt>
                <c:pt idx="48">
                  <c:v>3.829381009</c:v>
                </c:pt>
                <c:pt idx="49">
                  <c:v>4.0354302530000004</c:v>
                </c:pt>
                <c:pt idx="50">
                  <c:v>9.4004975789999996</c:v>
                </c:pt>
                <c:pt idx="51">
                  <c:v>9.1903756820000009</c:v>
                </c:pt>
                <c:pt idx="52">
                  <c:v>6.3646157030000001</c:v>
                </c:pt>
                <c:pt idx="53">
                  <c:v>2.3791724809999999</c:v>
                </c:pt>
                <c:pt idx="54">
                  <c:v>8.7911398930000004</c:v>
                </c:pt>
                <c:pt idx="55">
                  <c:v>6.9675370540000001</c:v>
                </c:pt>
                <c:pt idx="56">
                  <c:v>10.240085000000001</c:v>
                </c:pt>
                <c:pt idx="57">
                  <c:v>8.4525201590000005</c:v>
                </c:pt>
                <c:pt idx="58">
                  <c:v>7.8965398410000001</c:v>
                </c:pt>
                <c:pt idx="59">
                  <c:v>14.753052719999999</c:v>
                </c:pt>
                <c:pt idx="60">
                  <c:v>11.853125739999999</c:v>
                </c:pt>
                <c:pt idx="61">
                  <c:v>5.2257595659999998</c:v>
                </c:pt>
                <c:pt idx="62">
                  <c:v>9.5264316410000003</c:v>
                </c:pt>
                <c:pt idx="63">
                  <c:v>12.91328547</c:v>
                </c:pt>
                <c:pt idx="64">
                  <c:v>10.68453755</c:v>
                </c:pt>
                <c:pt idx="65">
                  <c:v>12.31736648</c:v>
                </c:pt>
                <c:pt idx="66">
                  <c:v>9.6168598040000006</c:v>
                </c:pt>
                <c:pt idx="67">
                  <c:v>13.97163653</c:v>
                </c:pt>
                <c:pt idx="68">
                  <c:v>12.18441166</c:v>
                </c:pt>
                <c:pt idx="69">
                  <c:v>13.93415049</c:v>
                </c:pt>
                <c:pt idx="70">
                  <c:v>8.9389905540000001</c:v>
                </c:pt>
                <c:pt idx="71">
                  <c:v>9.2308574889999999</c:v>
                </c:pt>
                <c:pt idx="72">
                  <c:v>7.1564576569999998</c:v>
                </c:pt>
                <c:pt idx="73">
                  <c:v>6.709195759</c:v>
                </c:pt>
                <c:pt idx="74">
                  <c:v>6.9633719669999996</c:v>
                </c:pt>
                <c:pt idx="75">
                  <c:v>9.1999547180000008</c:v>
                </c:pt>
                <c:pt idx="76">
                  <c:v>11.99017641</c:v>
                </c:pt>
                <c:pt idx="77">
                  <c:v>10.76669688</c:v>
                </c:pt>
                <c:pt idx="78">
                  <c:v>10.32374866</c:v>
                </c:pt>
                <c:pt idx="79">
                  <c:v>8.3593665720000008</c:v>
                </c:pt>
                <c:pt idx="80">
                  <c:v>10.78089683</c:v>
                </c:pt>
                <c:pt idx="81">
                  <c:v>6.8064190020000002</c:v>
                </c:pt>
                <c:pt idx="82">
                  <c:v>14.558961439999999</c:v>
                </c:pt>
                <c:pt idx="83">
                  <c:v>16.783539739999998</c:v>
                </c:pt>
                <c:pt idx="84">
                  <c:v>11.296271989999999</c:v>
                </c:pt>
                <c:pt idx="85">
                  <c:v>8.3356545759999996</c:v>
                </c:pt>
                <c:pt idx="86">
                  <c:v>9.5773685680000007</c:v>
                </c:pt>
                <c:pt idx="87">
                  <c:v>13.11612884</c:v>
                </c:pt>
                <c:pt idx="88">
                  <c:v>10.285748440000001</c:v>
                </c:pt>
                <c:pt idx="89">
                  <c:v>12.65537808</c:v>
                </c:pt>
                <c:pt idx="90">
                  <c:v>14.81106804</c:v>
                </c:pt>
                <c:pt idx="91">
                  <c:v>14.05572877</c:v>
                </c:pt>
                <c:pt idx="92">
                  <c:v>17.076110700000001</c:v>
                </c:pt>
                <c:pt idx="93">
                  <c:v>10.34754461</c:v>
                </c:pt>
                <c:pt idx="94">
                  <c:v>17.706775759999999</c:v>
                </c:pt>
                <c:pt idx="95">
                  <c:v>12.125738050000001</c:v>
                </c:pt>
                <c:pt idx="96">
                  <c:v>8.1481542620000003</c:v>
                </c:pt>
                <c:pt idx="97">
                  <c:v>10.267122609999999</c:v>
                </c:pt>
                <c:pt idx="98">
                  <c:v>10.582139639999999</c:v>
                </c:pt>
                <c:pt idx="99">
                  <c:v>16.63507984</c:v>
                </c:pt>
                <c:pt idx="100">
                  <c:v>13.839598779999999</c:v>
                </c:pt>
                <c:pt idx="101">
                  <c:v>17.218656339999999</c:v>
                </c:pt>
                <c:pt idx="102">
                  <c:v>9.2908562559999996</c:v>
                </c:pt>
                <c:pt idx="103">
                  <c:v>11.60499315</c:v>
                </c:pt>
                <c:pt idx="104">
                  <c:v>16.491852869999999</c:v>
                </c:pt>
                <c:pt idx="105">
                  <c:v>11.87964573</c:v>
                </c:pt>
                <c:pt idx="106">
                  <c:v>9.8052348760000001</c:v>
                </c:pt>
                <c:pt idx="107">
                  <c:v>14.822485889999999</c:v>
                </c:pt>
                <c:pt idx="108">
                  <c:v>13.256906470000001</c:v>
                </c:pt>
                <c:pt idx="109">
                  <c:v>11.237573380000001</c:v>
                </c:pt>
                <c:pt idx="110">
                  <c:v>13.53290206</c:v>
                </c:pt>
                <c:pt idx="111">
                  <c:v>14.109990959999999</c:v>
                </c:pt>
                <c:pt idx="112">
                  <c:v>16.167127570000002</c:v>
                </c:pt>
                <c:pt idx="113">
                  <c:v>14.00226297</c:v>
                </c:pt>
                <c:pt idx="114">
                  <c:v>16.016298890000002</c:v>
                </c:pt>
                <c:pt idx="115">
                  <c:v>20.380511869999999</c:v>
                </c:pt>
                <c:pt idx="116">
                  <c:v>15.56135514</c:v>
                </c:pt>
                <c:pt idx="117">
                  <c:v>13.89748578</c:v>
                </c:pt>
                <c:pt idx="118">
                  <c:v>17.917069900000001</c:v>
                </c:pt>
                <c:pt idx="119">
                  <c:v>17.034019990000001</c:v>
                </c:pt>
                <c:pt idx="120">
                  <c:v>13.515747490000001</c:v>
                </c:pt>
                <c:pt idx="121">
                  <c:v>18.354889239999999</c:v>
                </c:pt>
                <c:pt idx="122">
                  <c:v>20.027976989999999</c:v>
                </c:pt>
                <c:pt idx="123">
                  <c:v>20.107414330000001</c:v>
                </c:pt>
                <c:pt idx="124">
                  <c:v>17.336815619999999</c:v>
                </c:pt>
                <c:pt idx="125">
                  <c:v>13.249916280000001</c:v>
                </c:pt>
                <c:pt idx="126">
                  <c:v>19.304865459999998</c:v>
                </c:pt>
                <c:pt idx="127">
                  <c:v>21.213219590000001</c:v>
                </c:pt>
                <c:pt idx="128">
                  <c:v>13.84973988</c:v>
                </c:pt>
                <c:pt idx="129">
                  <c:v>15.85414849</c:v>
                </c:pt>
                <c:pt idx="130">
                  <c:v>17.761971160000002</c:v>
                </c:pt>
                <c:pt idx="131">
                  <c:v>21.960333469999998</c:v>
                </c:pt>
                <c:pt idx="132">
                  <c:v>17.60946242</c:v>
                </c:pt>
                <c:pt idx="133">
                  <c:v>22.136348099999999</c:v>
                </c:pt>
                <c:pt idx="134">
                  <c:v>22.66073682</c:v>
                </c:pt>
                <c:pt idx="135">
                  <c:v>17.345575310000001</c:v>
                </c:pt>
                <c:pt idx="136">
                  <c:v>23.850174750000001</c:v>
                </c:pt>
                <c:pt idx="137">
                  <c:v>19.471007879999998</c:v>
                </c:pt>
                <c:pt idx="138">
                  <c:v>22.580962410000001</c:v>
                </c:pt>
                <c:pt idx="139">
                  <c:v>18.40919388</c:v>
                </c:pt>
                <c:pt idx="140">
                  <c:v>20.873917850000002</c:v>
                </c:pt>
                <c:pt idx="141">
                  <c:v>17.09537241</c:v>
                </c:pt>
                <c:pt idx="142">
                  <c:v>24.342264320000002</c:v>
                </c:pt>
                <c:pt idx="143">
                  <c:v>19.62278654</c:v>
                </c:pt>
                <c:pt idx="144">
                  <c:v>17.135511319999999</c:v>
                </c:pt>
                <c:pt idx="145">
                  <c:v>21.47982988</c:v>
                </c:pt>
                <c:pt idx="146">
                  <c:v>20.728949790000001</c:v>
                </c:pt>
                <c:pt idx="147">
                  <c:v>17.85738813</c:v>
                </c:pt>
                <c:pt idx="148">
                  <c:v>18.395127469999998</c:v>
                </c:pt>
                <c:pt idx="149">
                  <c:v>22.590159419999999</c:v>
                </c:pt>
                <c:pt idx="150">
                  <c:v>23.771546229999998</c:v>
                </c:pt>
                <c:pt idx="151">
                  <c:v>28.902602089999998</c:v>
                </c:pt>
                <c:pt idx="152">
                  <c:v>25.101140669999999</c:v>
                </c:pt>
                <c:pt idx="153">
                  <c:v>22.545323199999999</c:v>
                </c:pt>
                <c:pt idx="154">
                  <c:v>15.507011840000001</c:v>
                </c:pt>
                <c:pt idx="155">
                  <c:v>27.305117899999999</c:v>
                </c:pt>
                <c:pt idx="156">
                  <c:v>18.446797870000001</c:v>
                </c:pt>
                <c:pt idx="157">
                  <c:v>22.510165749999999</c:v>
                </c:pt>
                <c:pt idx="158">
                  <c:v>18.064502220000001</c:v>
                </c:pt>
                <c:pt idx="159">
                  <c:v>19.85174138</c:v>
                </c:pt>
                <c:pt idx="160">
                  <c:v>23.177278869999999</c:v>
                </c:pt>
                <c:pt idx="161">
                  <c:v>19.131509699999999</c:v>
                </c:pt>
                <c:pt idx="162">
                  <c:v>16.890851850000001</c:v>
                </c:pt>
                <c:pt idx="163">
                  <c:v>18.56241391</c:v>
                </c:pt>
                <c:pt idx="164">
                  <c:v>21.10794636</c:v>
                </c:pt>
                <c:pt idx="165">
                  <c:v>17.461814100000002</c:v>
                </c:pt>
                <c:pt idx="166">
                  <c:v>24.63528393</c:v>
                </c:pt>
                <c:pt idx="167">
                  <c:v>24.084983130000001</c:v>
                </c:pt>
                <c:pt idx="168">
                  <c:v>21.01429422</c:v>
                </c:pt>
                <c:pt idx="169">
                  <c:v>25.60926156</c:v>
                </c:pt>
                <c:pt idx="170">
                  <c:v>21.13655528</c:v>
                </c:pt>
                <c:pt idx="171">
                  <c:v>19.023328759999998</c:v>
                </c:pt>
                <c:pt idx="172">
                  <c:v>21.024693679999999</c:v>
                </c:pt>
                <c:pt idx="173">
                  <c:v>21.549451959999999</c:v>
                </c:pt>
                <c:pt idx="174">
                  <c:v>24.603238990000001</c:v>
                </c:pt>
                <c:pt idx="175">
                  <c:v>26.68794368</c:v>
                </c:pt>
                <c:pt idx="176">
                  <c:v>24.21914027</c:v>
                </c:pt>
                <c:pt idx="177">
                  <c:v>22.219085230000001</c:v>
                </c:pt>
                <c:pt idx="178">
                  <c:v>24.47387908</c:v>
                </c:pt>
                <c:pt idx="179">
                  <c:v>18.914222760000001</c:v>
                </c:pt>
                <c:pt idx="180">
                  <c:v>21.596355750000001</c:v>
                </c:pt>
                <c:pt idx="181">
                  <c:v>21.658577390000001</c:v>
                </c:pt>
                <c:pt idx="182">
                  <c:v>21.812679540000001</c:v>
                </c:pt>
                <c:pt idx="183">
                  <c:v>20.216658979999998</c:v>
                </c:pt>
                <c:pt idx="184">
                  <c:v>21.973880659999999</c:v>
                </c:pt>
                <c:pt idx="185">
                  <c:v>19.426375409999999</c:v>
                </c:pt>
                <c:pt idx="186">
                  <c:v>24.612151470000001</c:v>
                </c:pt>
                <c:pt idx="187">
                  <c:v>21.992399070000001</c:v>
                </c:pt>
                <c:pt idx="188">
                  <c:v>22.623654219999999</c:v>
                </c:pt>
                <c:pt idx="189">
                  <c:v>25.46292549</c:v>
                </c:pt>
                <c:pt idx="190">
                  <c:v>25.333237279999999</c:v>
                </c:pt>
                <c:pt idx="191">
                  <c:v>25.041692430000001</c:v>
                </c:pt>
                <c:pt idx="192">
                  <c:v>26.03323718</c:v>
                </c:pt>
                <c:pt idx="193">
                  <c:v>25.537528330000001</c:v>
                </c:pt>
                <c:pt idx="194">
                  <c:v>25.269718860000001</c:v>
                </c:pt>
                <c:pt idx="195">
                  <c:v>24.818242690000002</c:v>
                </c:pt>
                <c:pt idx="196">
                  <c:v>32.375769140000003</c:v>
                </c:pt>
                <c:pt idx="197">
                  <c:v>27.352454389999998</c:v>
                </c:pt>
                <c:pt idx="198">
                  <c:v>21.376983169999999</c:v>
                </c:pt>
                <c:pt idx="199">
                  <c:v>26.928324180000001</c:v>
                </c:pt>
                <c:pt idx="200">
                  <c:v>25.807140570000001</c:v>
                </c:pt>
                <c:pt idx="201">
                  <c:v>28.90055826</c:v>
                </c:pt>
                <c:pt idx="202">
                  <c:v>28.22325833</c:v>
                </c:pt>
                <c:pt idx="203">
                  <c:v>26.11697543</c:v>
                </c:pt>
                <c:pt idx="204">
                  <c:v>24.522748799999999</c:v>
                </c:pt>
                <c:pt idx="205">
                  <c:v>23.875903310000002</c:v>
                </c:pt>
                <c:pt idx="206">
                  <c:v>24.766491930000001</c:v>
                </c:pt>
                <c:pt idx="207">
                  <c:v>25.7440243</c:v>
                </c:pt>
                <c:pt idx="208">
                  <c:v>26.40362524</c:v>
                </c:pt>
                <c:pt idx="209">
                  <c:v>24.348043319999999</c:v>
                </c:pt>
                <c:pt idx="210">
                  <c:v>27.655742279999998</c:v>
                </c:pt>
                <c:pt idx="211">
                  <c:v>26.682732770000001</c:v>
                </c:pt>
                <c:pt idx="212">
                  <c:v>21.531400090000002</c:v>
                </c:pt>
                <c:pt idx="213">
                  <c:v>24.58286902</c:v>
                </c:pt>
                <c:pt idx="214">
                  <c:v>25.77161074</c:v>
                </c:pt>
                <c:pt idx="215">
                  <c:v>23.476509679999999</c:v>
                </c:pt>
                <c:pt idx="216">
                  <c:v>32.347841750000001</c:v>
                </c:pt>
                <c:pt idx="217">
                  <c:v>21.713803469999998</c:v>
                </c:pt>
                <c:pt idx="218">
                  <c:v>26.591123960000001</c:v>
                </c:pt>
                <c:pt idx="219">
                  <c:v>23.444791609999999</c:v>
                </c:pt>
                <c:pt idx="220">
                  <c:v>30.231776069999999</c:v>
                </c:pt>
                <c:pt idx="221">
                  <c:v>26.22196486</c:v>
                </c:pt>
                <c:pt idx="222">
                  <c:v>28.367938079999998</c:v>
                </c:pt>
                <c:pt idx="223">
                  <c:v>26.780238480000001</c:v>
                </c:pt>
                <c:pt idx="224">
                  <c:v>33.071128250000001</c:v>
                </c:pt>
                <c:pt idx="225">
                  <c:v>27.424972369999999</c:v>
                </c:pt>
                <c:pt idx="226">
                  <c:v>31.32274932</c:v>
                </c:pt>
                <c:pt idx="227">
                  <c:v>29.340924080000001</c:v>
                </c:pt>
                <c:pt idx="228">
                  <c:v>26.33464785</c:v>
                </c:pt>
                <c:pt idx="229">
                  <c:v>34.072782539999999</c:v>
                </c:pt>
                <c:pt idx="230">
                  <c:v>29.667359900000001</c:v>
                </c:pt>
                <c:pt idx="231">
                  <c:v>26.655663279999999</c:v>
                </c:pt>
                <c:pt idx="232">
                  <c:v>26.59436195</c:v>
                </c:pt>
                <c:pt idx="233">
                  <c:v>27.654526690000001</c:v>
                </c:pt>
                <c:pt idx="234">
                  <c:v>30.541312900000001</c:v>
                </c:pt>
                <c:pt idx="235">
                  <c:v>31.23212856</c:v>
                </c:pt>
                <c:pt idx="236">
                  <c:v>32.59980745</c:v>
                </c:pt>
                <c:pt idx="237">
                  <c:v>31.243655889999999</c:v>
                </c:pt>
                <c:pt idx="238">
                  <c:v>27.964594699999999</c:v>
                </c:pt>
                <c:pt idx="239">
                  <c:v>28.99769315</c:v>
                </c:pt>
                <c:pt idx="240">
                  <c:v>29.768461850000001</c:v>
                </c:pt>
                <c:pt idx="241">
                  <c:v>28.645351980000001</c:v>
                </c:pt>
                <c:pt idx="242">
                  <c:v>25.308951919999998</c:v>
                </c:pt>
                <c:pt idx="243">
                  <c:v>31.300415999999998</c:v>
                </c:pt>
                <c:pt idx="244">
                  <c:v>29.19693178</c:v>
                </c:pt>
                <c:pt idx="245">
                  <c:v>29.044661359999999</c:v>
                </c:pt>
                <c:pt idx="246">
                  <c:v>30.606316700000001</c:v>
                </c:pt>
                <c:pt idx="247">
                  <c:v>33.942248620000001</c:v>
                </c:pt>
                <c:pt idx="248">
                  <c:v>27.838962609999999</c:v>
                </c:pt>
                <c:pt idx="249">
                  <c:v>31.435248219999998</c:v>
                </c:pt>
                <c:pt idx="250">
                  <c:v>31.930635150000001</c:v>
                </c:pt>
                <c:pt idx="251">
                  <c:v>28.414531960000001</c:v>
                </c:pt>
                <c:pt idx="252">
                  <c:v>31.979899589999999</c:v>
                </c:pt>
                <c:pt idx="253">
                  <c:v>31.156645739999998</c:v>
                </c:pt>
                <c:pt idx="254">
                  <c:v>33.674160000000001</c:v>
                </c:pt>
                <c:pt idx="255">
                  <c:v>33.433963069999997</c:v>
                </c:pt>
                <c:pt idx="256">
                  <c:v>33.215842260000002</c:v>
                </c:pt>
                <c:pt idx="257">
                  <c:v>35.723926910000003</c:v>
                </c:pt>
                <c:pt idx="258">
                  <c:v>35.003410780000003</c:v>
                </c:pt>
                <c:pt idx="259">
                  <c:v>35.074673529999998</c:v>
                </c:pt>
                <c:pt idx="260">
                  <c:v>34.76441561</c:v>
                </c:pt>
                <c:pt idx="261">
                  <c:v>33.220314180000003</c:v>
                </c:pt>
                <c:pt idx="262">
                  <c:v>35.127247769999997</c:v>
                </c:pt>
                <c:pt idx="263">
                  <c:v>36.346441890000001</c:v>
                </c:pt>
                <c:pt idx="264">
                  <c:v>36.596230560000002</c:v>
                </c:pt>
                <c:pt idx="265">
                  <c:v>36.108932090000003</c:v>
                </c:pt>
                <c:pt idx="266">
                  <c:v>36.248072430000001</c:v>
                </c:pt>
                <c:pt idx="267">
                  <c:v>36.67762733</c:v>
                </c:pt>
                <c:pt idx="268">
                  <c:v>36.332944470000001</c:v>
                </c:pt>
                <c:pt idx="269">
                  <c:v>30.488829209999999</c:v>
                </c:pt>
                <c:pt idx="270">
                  <c:v>36.723969859999997</c:v>
                </c:pt>
                <c:pt idx="271">
                  <c:v>30.136664079999999</c:v>
                </c:pt>
                <c:pt idx="272">
                  <c:v>36.78035027</c:v>
                </c:pt>
                <c:pt idx="273">
                  <c:v>33.925619650000002</c:v>
                </c:pt>
                <c:pt idx="274">
                  <c:v>35.024457990000002</c:v>
                </c:pt>
                <c:pt idx="275">
                  <c:v>34.785610069999997</c:v>
                </c:pt>
                <c:pt idx="276">
                  <c:v>36.728233170000003</c:v>
                </c:pt>
                <c:pt idx="277">
                  <c:v>32.64997554</c:v>
                </c:pt>
                <c:pt idx="278">
                  <c:v>38.071665670000002</c:v>
                </c:pt>
                <c:pt idx="279">
                  <c:v>34.311414460000002</c:v>
                </c:pt>
                <c:pt idx="280">
                  <c:v>32.463874930000003</c:v>
                </c:pt>
                <c:pt idx="281">
                  <c:v>33.661941929999998</c:v>
                </c:pt>
                <c:pt idx="282">
                  <c:v>32.770492490000002</c:v>
                </c:pt>
                <c:pt idx="283">
                  <c:v>32.521793989999999</c:v>
                </c:pt>
                <c:pt idx="284">
                  <c:v>37.170631309999997</c:v>
                </c:pt>
                <c:pt idx="285">
                  <c:v>36.624380770000002</c:v>
                </c:pt>
                <c:pt idx="286">
                  <c:v>41.84986439</c:v>
                </c:pt>
                <c:pt idx="287">
                  <c:v>40.247017159999999</c:v>
                </c:pt>
                <c:pt idx="288">
                  <c:v>36.413995800000002</c:v>
                </c:pt>
                <c:pt idx="289">
                  <c:v>32.87558963</c:v>
                </c:pt>
                <c:pt idx="290">
                  <c:v>37.694473520000003</c:v>
                </c:pt>
                <c:pt idx="291">
                  <c:v>34.593110430000003</c:v>
                </c:pt>
                <c:pt idx="292">
                  <c:v>41.143863580000001</c:v>
                </c:pt>
                <c:pt idx="293">
                  <c:v>41.887340510000001</c:v>
                </c:pt>
                <c:pt idx="294">
                  <c:v>36.113347789999999</c:v>
                </c:pt>
                <c:pt idx="295">
                  <c:v>36.586398029999998</c:v>
                </c:pt>
                <c:pt idx="296">
                  <c:v>37.831550210000003</c:v>
                </c:pt>
                <c:pt idx="297">
                  <c:v>40.951021910000001</c:v>
                </c:pt>
                <c:pt idx="298">
                  <c:v>37.362984310000002</c:v>
                </c:pt>
                <c:pt idx="299">
                  <c:v>31.11331895</c:v>
                </c:pt>
                <c:pt idx="300">
                  <c:v>35.797954619999999</c:v>
                </c:pt>
                <c:pt idx="301">
                  <c:v>38.430763890000001</c:v>
                </c:pt>
                <c:pt idx="302">
                  <c:v>39.400499760000002</c:v>
                </c:pt>
                <c:pt idx="303">
                  <c:v>39.45358014</c:v>
                </c:pt>
                <c:pt idx="304">
                  <c:v>39.982388559999997</c:v>
                </c:pt>
                <c:pt idx="305">
                  <c:v>37.499710960000002</c:v>
                </c:pt>
                <c:pt idx="306">
                  <c:v>39.896060460000001</c:v>
                </c:pt>
                <c:pt idx="307">
                  <c:v>38.303769799999998</c:v>
                </c:pt>
                <c:pt idx="308">
                  <c:v>41.39990349</c:v>
                </c:pt>
                <c:pt idx="309">
                  <c:v>47.493747650000003</c:v>
                </c:pt>
                <c:pt idx="310">
                  <c:v>33.378343909999998</c:v>
                </c:pt>
                <c:pt idx="311">
                  <c:v>39.691852519999998</c:v>
                </c:pt>
                <c:pt idx="312">
                  <c:v>43.300227470000003</c:v>
                </c:pt>
                <c:pt idx="313">
                  <c:v>38.147538709999999</c:v>
                </c:pt>
                <c:pt idx="314">
                  <c:v>41.045255830000002</c:v>
                </c:pt>
                <c:pt idx="315">
                  <c:v>44.46272123</c:v>
                </c:pt>
                <c:pt idx="316">
                  <c:v>43.26595082</c:v>
                </c:pt>
                <c:pt idx="317">
                  <c:v>38.136266790000001</c:v>
                </c:pt>
                <c:pt idx="318">
                  <c:v>43.161334979999999</c:v>
                </c:pt>
                <c:pt idx="319">
                  <c:v>43.883143349999997</c:v>
                </c:pt>
                <c:pt idx="320">
                  <c:v>41.214699039999999</c:v>
                </c:pt>
                <c:pt idx="321">
                  <c:v>33.306389029999998</c:v>
                </c:pt>
                <c:pt idx="322">
                  <c:v>38.68888682</c:v>
                </c:pt>
                <c:pt idx="323">
                  <c:v>42.331516639999997</c:v>
                </c:pt>
                <c:pt idx="324">
                  <c:v>50.05636123</c:v>
                </c:pt>
                <c:pt idx="325">
                  <c:v>40.309298579999997</c:v>
                </c:pt>
                <c:pt idx="326">
                  <c:v>43.273609200000003</c:v>
                </c:pt>
                <c:pt idx="327">
                  <c:v>43.647650480000003</c:v>
                </c:pt>
                <c:pt idx="328">
                  <c:v>47.249242500000001</c:v>
                </c:pt>
                <c:pt idx="329">
                  <c:v>38.462136839999999</c:v>
                </c:pt>
                <c:pt idx="330">
                  <c:v>43.719011639999998</c:v>
                </c:pt>
                <c:pt idx="331">
                  <c:v>42.10140878</c:v>
                </c:pt>
                <c:pt idx="332">
                  <c:v>39.344829650000001</c:v>
                </c:pt>
                <c:pt idx="333">
                  <c:v>41.251556319999999</c:v>
                </c:pt>
                <c:pt idx="334">
                  <c:v>42.914497279999999</c:v>
                </c:pt>
                <c:pt idx="335">
                  <c:v>40.831821040000001</c:v>
                </c:pt>
                <c:pt idx="336">
                  <c:v>44.707864049999998</c:v>
                </c:pt>
                <c:pt idx="337">
                  <c:v>41.022517790000002</c:v>
                </c:pt>
                <c:pt idx="338">
                  <c:v>45.124208090000003</c:v>
                </c:pt>
                <c:pt idx="339">
                  <c:v>48.672526449999999</c:v>
                </c:pt>
                <c:pt idx="340">
                  <c:v>42.632276969999999</c:v>
                </c:pt>
                <c:pt idx="341">
                  <c:v>44.042220579999999</c:v>
                </c:pt>
                <c:pt idx="342">
                  <c:v>45.675625760000003</c:v>
                </c:pt>
                <c:pt idx="343">
                  <c:v>44.98103442</c:v>
                </c:pt>
                <c:pt idx="344">
                  <c:v>48.597172829999998</c:v>
                </c:pt>
                <c:pt idx="345">
                  <c:v>42.942740639999997</c:v>
                </c:pt>
                <c:pt idx="346">
                  <c:v>41.57421008</c:v>
                </c:pt>
                <c:pt idx="347">
                  <c:v>46.876544729999999</c:v>
                </c:pt>
                <c:pt idx="348">
                  <c:v>43.936721300000002</c:v>
                </c:pt>
                <c:pt idx="349">
                  <c:v>41.539927290000001</c:v>
                </c:pt>
                <c:pt idx="350">
                  <c:v>46.053774500000003</c:v>
                </c:pt>
                <c:pt idx="351">
                  <c:v>42.291456719999999</c:v>
                </c:pt>
                <c:pt idx="352">
                  <c:v>46.14941984</c:v>
                </c:pt>
                <c:pt idx="353">
                  <c:v>47.883889609999997</c:v>
                </c:pt>
                <c:pt idx="354">
                  <c:v>45.003974130000003</c:v>
                </c:pt>
                <c:pt idx="355">
                  <c:v>45.094395710000001</c:v>
                </c:pt>
                <c:pt idx="356">
                  <c:v>45.511710280000003</c:v>
                </c:pt>
                <c:pt idx="357">
                  <c:v>49.424408759999999</c:v>
                </c:pt>
                <c:pt idx="358">
                  <c:v>47.159600050000002</c:v>
                </c:pt>
                <c:pt idx="359">
                  <c:v>46.561417730000002</c:v>
                </c:pt>
                <c:pt idx="360">
                  <c:v>49.867027870000001</c:v>
                </c:pt>
                <c:pt idx="361">
                  <c:v>44.150293939999997</c:v>
                </c:pt>
                <c:pt idx="362">
                  <c:v>48.717876789999998</c:v>
                </c:pt>
                <c:pt idx="363">
                  <c:v>47.413778929999999</c:v>
                </c:pt>
                <c:pt idx="364">
                  <c:v>46.06629478</c:v>
                </c:pt>
                <c:pt idx="365">
                  <c:v>53.605622160000003</c:v>
                </c:pt>
                <c:pt idx="366">
                  <c:v>48.796470710000001</c:v>
                </c:pt>
                <c:pt idx="367">
                  <c:v>51.699671719999998</c:v>
                </c:pt>
                <c:pt idx="368">
                  <c:v>48.039706959999997</c:v>
                </c:pt>
                <c:pt idx="369">
                  <c:v>47.858175420000002</c:v>
                </c:pt>
                <c:pt idx="370">
                  <c:v>47.058678800000003</c:v>
                </c:pt>
                <c:pt idx="371">
                  <c:v>46.9666961</c:v>
                </c:pt>
                <c:pt idx="372">
                  <c:v>47.781652479999998</c:v>
                </c:pt>
                <c:pt idx="373">
                  <c:v>48.881476079999999</c:v>
                </c:pt>
                <c:pt idx="374">
                  <c:v>48.89963951</c:v>
                </c:pt>
                <c:pt idx="375">
                  <c:v>46.781086379999998</c:v>
                </c:pt>
                <c:pt idx="376">
                  <c:v>53.625230070000001</c:v>
                </c:pt>
                <c:pt idx="377">
                  <c:v>46.802972439999998</c:v>
                </c:pt>
                <c:pt idx="378">
                  <c:v>48.093680339999999</c:v>
                </c:pt>
                <c:pt idx="379">
                  <c:v>49.882265930000003</c:v>
                </c:pt>
                <c:pt idx="380">
                  <c:v>47.958833409999997</c:v>
                </c:pt>
                <c:pt idx="381">
                  <c:v>52.503360739999998</c:v>
                </c:pt>
                <c:pt idx="382">
                  <c:v>50.617283919999998</c:v>
                </c:pt>
                <c:pt idx="383">
                  <c:v>53.582540199999997</c:v>
                </c:pt>
                <c:pt idx="384">
                  <c:v>46.78357742</c:v>
                </c:pt>
                <c:pt idx="385">
                  <c:v>49.723590369999997</c:v>
                </c:pt>
                <c:pt idx="386">
                  <c:v>46.436283179999997</c:v>
                </c:pt>
                <c:pt idx="387">
                  <c:v>48.845420830000002</c:v>
                </c:pt>
                <c:pt idx="388">
                  <c:v>48.433078860000002</c:v>
                </c:pt>
                <c:pt idx="389">
                  <c:v>46.369286619999997</c:v>
                </c:pt>
                <c:pt idx="390">
                  <c:v>56.159344709999999</c:v>
                </c:pt>
                <c:pt idx="391">
                  <c:v>47.385168829999998</c:v>
                </c:pt>
                <c:pt idx="392">
                  <c:v>50.19083844</c:v>
                </c:pt>
                <c:pt idx="393">
                  <c:v>44.26800515</c:v>
                </c:pt>
                <c:pt idx="394">
                  <c:v>47.464463049999999</c:v>
                </c:pt>
                <c:pt idx="395">
                  <c:v>50.028979270000001</c:v>
                </c:pt>
                <c:pt idx="396">
                  <c:v>47.046549560000003</c:v>
                </c:pt>
                <c:pt idx="397">
                  <c:v>45.945111420000003</c:v>
                </c:pt>
                <c:pt idx="398">
                  <c:v>49.826340620000003</c:v>
                </c:pt>
                <c:pt idx="399">
                  <c:v>48.334496049999998</c:v>
                </c:pt>
                <c:pt idx="400">
                  <c:v>49.769489829999998</c:v>
                </c:pt>
                <c:pt idx="401">
                  <c:v>48.97302037</c:v>
                </c:pt>
                <c:pt idx="402">
                  <c:v>49.652776609999997</c:v>
                </c:pt>
                <c:pt idx="403">
                  <c:v>48.294911980000002</c:v>
                </c:pt>
                <c:pt idx="404">
                  <c:v>50.823049240000003</c:v>
                </c:pt>
                <c:pt idx="405">
                  <c:v>50.017878250000003</c:v>
                </c:pt>
                <c:pt idx="406">
                  <c:v>50.961555320000002</c:v>
                </c:pt>
                <c:pt idx="407">
                  <c:v>50.963436369999997</c:v>
                </c:pt>
                <c:pt idx="408">
                  <c:v>52.82390762</c:v>
                </c:pt>
                <c:pt idx="409">
                  <c:v>51.901420350000002</c:v>
                </c:pt>
                <c:pt idx="410">
                  <c:v>53.266575959999997</c:v>
                </c:pt>
                <c:pt idx="411">
                  <c:v>47.577536100000003</c:v>
                </c:pt>
                <c:pt idx="412">
                  <c:v>51.026428680000002</c:v>
                </c:pt>
                <c:pt idx="413">
                  <c:v>52.940266989999998</c:v>
                </c:pt>
                <c:pt idx="414">
                  <c:v>48.380883570000002</c:v>
                </c:pt>
                <c:pt idx="415">
                  <c:v>46.94362684</c:v>
                </c:pt>
                <c:pt idx="416">
                  <c:v>50.512346200000003</c:v>
                </c:pt>
                <c:pt idx="417">
                  <c:v>55.850031979999997</c:v>
                </c:pt>
                <c:pt idx="418">
                  <c:v>46.91387709</c:v>
                </c:pt>
                <c:pt idx="419">
                  <c:v>52.953055210000002</c:v>
                </c:pt>
                <c:pt idx="420">
                  <c:v>55.345298929999998</c:v>
                </c:pt>
                <c:pt idx="421">
                  <c:v>52.24760027</c:v>
                </c:pt>
                <c:pt idx="422">
                  <c:v>53.066557570000001</c:v>
                </c:pt>
                <c:pt idx="423">
                  <c:v>51.70352433</c:v>
                </c:pt>
                <c:pt idx="424">
                  <c:v>52.521014360000002</c:v>
                </c:pt>
                <c:pt idx="425">
                  <c:v>51.921102320000003</c:v>
                </c:pt>
                <c:pt idx="426">
                  <c:v>52.733897939999999</c:v>
                </c:pt>
                <c:pt idx="427">
                  <c:v>54.081706349999997</c:v>
                </c:pt>
                <c:pt idx="428">
                  <c:v>52.019322860000003</c:v>
                </c:pt>
                <c:pt idx="429">
                  <c:v>49.218635159999998</c:v>
                </c:pt>
                <c:pt idx="430">
                  <c:v>52.517036830000002</c:v>
                </c:pt>
                <c:pt idx="431">
                  <c:v>57.111951359999999</c:v>
                </c:pt>
                <c:pt idx="432">
                  <c:v>49.926396850000003</c:v>
                </c:pt>
                <c:pt idx="433">
                  <c:v>55.720213559999998</c:v>
                </c:pt>
                <c:pt idx="434">
                  <c:v>56.370582030000001</c:v>
                </c:pt>
                <c:pt idx="435">
                  <c:v>53.622352249999999</c:v>
                </c:pt>
                <c:pt idx="436">
                  <c:v>50.170086220000002</c:v>
                </c:pt>
                <c:pt idx="437">
                  <c:v>48.437538379999999</c:v>
                </c:pt>
                <c:pt idx="438">
                  <c:v>50.592199100000002</c:v>
                </c:pt>
                <c:pt idx="439">
                  <c:v>55.32164264</c:v>
                </c:pt>
                <c:pt idx="440">
                  <c:v>53.251661650000003</c:v>
                </c:pt>
                <c:pt idx="441">
                  <c:v>58.703186930000001</c:v>
                </c:pt>
                <c:pt idx="442">
                  <c:v>52.268317349999997</c:v>
                </c:pt>
                <c:pt idx="443">
                  <c:v>49.44785426</c:v>
                </c:pt>
                <c:pt idx="444">
                  <c:v>52.781306409999999</c:v>
                </c:pt>
                <c:pt idx="445">
                  <c:v>54.576483709999998</c:v>
                </c:pt>
                <c:pt idx="446">
                  <c:v>55.320834759999997</c:v>
                </c:pt>
                <c:pt idx="447">
                  <c:v>49.304772530000001</c:v>
                </c:pt>
                <c:pt idx="448">
                  <c:v>59.124488800000002</c:v>
                </c:pt>
                <c:pt idx="449">
                  <c:v>51.476494760000001</c:v>
                </c:pt>
                <c:pt idx="450">
                  <c:v>57.538872550000001</c:v>
                </c:pt>
                <c:pt idx="451">
                  <c:v>50.507117790000002</c:v>
                </c:pt>
                <c:pt idx="452">
                  <c:v>54.40348599</c:v>
                </c:pt>
                <c:pt idx="453">
                  <c:v>55.358939149999998</c:v>
                </c:pt>
                <c:pt idx="454">
                  <c:v>53.983933739999998</c:v>
                </c:pt>
                <c:pt idx="455">
                  <c:v>56.153039530000001</c:v>
                </c:pt>
                <c:pt idx="456">
                  <c:v>51.83503872</c:v>
                </c:pt>
                <c:pt idx="457">
                  <c:v>57.87219151</c:v>
                </c:pt>
                <c:pt idx="458">
                  <c:v>51.203902169999999</c:v>
                </c:pt>
                <c:pt idx="459">
                  <c:v>59.162366210000002</c:v>
                </c:pt>
                <c:pt idx="460">
                  <c:v>57.728535720000004</c:v>
                </c:pt>
                <c:pt idx="461">
                  <c:v>59.243627429999997</c:v>
                </c:pt>
                <c:pt idx="462">
                  <c:v>52.670038009999999</c:v>
                </c:pt>
                <c:pt idx="463">
                  <c:v>55.924956399999999</c:v>
                </c:pt>
                <c:pt idx="464">
                  <c:v>52.875240740000002</c:v>
                </c:pt>
                <c:pt idx="465">
                  <c:v>49.830518009999999</c:v>
                </c:pt>
                <c:pt idx="466">
                  <c:v>60.140318579999999</c:v>
                </c:pt>
                <c:pt idx="467">
                  <c:v>57.251801530000002</c:v>
                </c:pt>
                <c:pt idx="468">
                  <c:v>56.181315179999999</c:v>
                </c:pt>
                <c:pt idx="469">
                  <c:v>56.148341129999999</c:v>
                </c:pt>
                <c:pt idx="470">
                  <c:v>57.043103049999999</c:v>
                </c:pt>
                <c:pt idx="471">
                  <c:v>57.057527059999998</c:v>
                </c:pt>
                <c:pt idx="472">
                  <c:v>61.942739619999998</c:v>
                </c:pt>
                <c:pt idx="473">
                  <c:v>61.751074299999999</c:v>
                </c:pt>
                <c:pt idx="474">
                  <c:v>57.077483829999998</c:v>
                </c:pt>
                <c:pt idx="475">
                  <c:v>59.46383041</c:v>
                </c:pt>
                <c:pt idx="476">
                  <c:v>57.95782956</c:v>
                </c:pt>
                <c:pt idx="477">
                  <c:v>53.830208769999999</c:v>
                </c:pt>
                <c:pt idx="478">
                  <c:v>54.14681616</c:v>
                </c:pt>
                <c:pt idx="479">
                  <c:v>57.306978299999997</c:v>
                </c:pt>
                <c:pt idx="480">
                  <c:v>56.68718792</c:v>
                </c:pt>
                <c:pt idx="481">
                  <c:v>55.614212969999997</c:v>
                </c:pt>
                <c:pt idx="482">
                  <c:v>54.54868046</c:v>
                </c:pt>
                <c:pt idx="483">
                  <c:v>60.278523219999997</c:v>
                </c:pt>
                <c:pt idx="484">
                  <c:v>62.80064204</c:v>
                </c:pt>
                <c:pt idx="485">
                  <c:v>58.595006419999997</c:v>
                </c:pt>
                <c:pt idx="486">
                  <c:v>57.016313629999999</c:v>
                </c:pt>
                <c:pt idx="487">
                  <c:v>58.563056400000001</c:v>
                </c:pt>
                <c:pt idx="488">
                  <c:v>61.222986400000003</c:v>
                </c:pt>
                <c:pt idx="489">
                  <c:v>62.038115560000001</c:v>
                </c:pt>
                <c:pt idx="490">
                  <c:v>61.690262019999999</c:v>
                </c:pt>
                <c:pt idx="491">
                  <c:v>59.612470850000001</c:v>
                </c:pt>
                <c:pt idx="492">
                  <c:v>56.824570129999998</c:v>
                </c:pt>
                <c:pt idx="493">
                  <c:v>61.699003189999999</c:v>
                </c:pt>
                <c:pt idx="494">
                  <c:v>61.923036979999999</c:v>
                </c:pt>
                <c:pt idx="495">
                  <c:v>53.650846829999999</c:v>
                </c:pt>
                <c:pt idx="496">
                  <c:v>56.991788720000002</c:v>
                </c:pt>
                <c:pt idx="497">
                  <c:v>58.673666709999999</c:v>
                </c:pt>
                <c:pt idx="498">
                  <c:v>60.910542700000001</c:v>
                </c:pt>
                <c:pt idx="499">
                  <c:v>61.145685180000001</c:v>
                </c:pt>
                <c:pt idx="500">
                  <c:v>66.166525649999997</c:v>
                </c:pt>
                <c:pt idx="501">
                  <c:v>60.199258690000001</c:v>
                </c:pt>
                <c:pt idx="502">
                  <c:v>60.388230849999999</c:v>
                </c:pt>
                <c:pt idx="503">
                  <c:v>61.018580890000003</c:v>
                </c:pt>
                <c:pt idx="504">
                  <c:v>61.199715959999999</c:v>
                </c:pt>
                <c:pt idx="505">
                  <c:v>60.022748819999997</c:v>
                </c:pt>
                <c:pt idx="506">
                  <c:v>59.225745000000003</c:v>
                </c:pt>
                <c:pt idx="507">
                  <c:v>66.482787549999998</c:v>
                </c:pt>
                <c:pt idx="508">
                  <c:v>61.26514581</c:v>
                </c:pt>
                <c:pt idx="509">
                  <c:v>58.090314759999998</c:v>
                </c:pt>
                <c:pt idx="510">
                  <c:v>64.948410879999997</c:v>
                </c:pt>
                <c:pt idx="511">
                  <c:v>58.750126999999999</c:v>
                </c:pt>
                <c:pt idx="512">
                  <c:v>62.153134080000001</c:v>
                </c:pt>
                <c:pt idx="513">
                  <c:v>58.87465933</c:v>
                </c:pt>
                <c:pt idx="514">
                  <c:v>61.38800663</c:v>
                </c:pt>
                <c:pt idx="515">
                  <c:v>62.031909829999996</c:v>
                </c:pt>
                <c:pt idx="516">
                  <c:v>62.556625850000003</c:v>
                </c:pt>
                <c:pt idx="517">
                  <c:v>63.673482419999999</c:v>
                </c:pt>
                <c:pt idx="518">
                  <c:v>58.614668870000003</c:v>
                </c:pt>
                <c:pt idx="519">
                  <c:v>66.7346608</c:v>
                </c:pt>
                <c:pt idx="520">
                  <c:v>67.851694069999994</c:v>
                </c:pt>
                <c:pt idx="521">
                  <c:v>66.095634219999994</c:v>
                </c:pt>
                <c:pt idx="522">
                  <c:v>63.613649809999998</c:v>
                </c:pt>
                <c:pt idx="523">
                  <c:v>62.60089773</c:v>
                </c:pt>
                <c:pt idx="524">
                  <c:v>60.533217780000001</c:v>
                </c:pt>
                <c:pt idx="525">
                  <c:v>64.000776579999993</c:v>
                </c:pt>
                <c:pt idx="526">
                  <c:v>58.37266004</c:v>
                </c:pt>
                <c:pt idx="527">
                  <c:v>67.886031320000001</c:v>
                </c:pt>
                <c:pt idx="528">
                  <c:v>66.495462079999996</c:v>
                </c:pt>
                <c:pt idx="529">
                  <c:v>62.166752729999999</c:v>
                </c:pt>
                <c:pt idx="530">
                  <c:v>66.958068690000005</c:v>
                </c:pt>
                <c:pt idx="531">
                  <c:v>71.700158479999999</c:v>
                </c:pt>
                <c:pt idx="532">
                  <c:v>63.151894970000001</c:v>
                </c:pt>
                <c:pt idx="533">
                  <c:v>63.648685290000003</c:v>
                </c:pt>
                <c:pt idx="534">
                  <c:v>65.013273600000005</c:v>
                </c:pt>
                <c:pt idx="535">
                  <c:v>71.971210380000002</c:v>
                </c:pt>
                <c:pt idx="536">
                  <c:v>68.73365081</c:v>
                </c:pt>
                <c:pt idx="537">
                  <c:v>65.849754259999997</c:v>
                </c:pt>
                <c:pt idx="538">
                  <c:v>71.082680300000007</c:v>
                </c:pt>
                <c:pt idx="539">
                  <c:v>66.043253039999996</c:v>
                </c:pt>
                <c:pt idx="540">
                  <c:v>67.021506130000006</c:v>
                </c:pt>
                <c:pt idx="541">
                  <c:v>69.029343389999994</c:v>
                </c:pt>
                <c:pt idx="542">
                  <c:v>61.180444139999999</c:v>
                </c:pt>
                <c:pt idx="543">
                  <c:v>63.531257199999999</c:v>
                </c:pt>
                <c:pt idx="544">
                  <c:v>64.05710234</c:v>
                </c:pt>
                <c:pt idx="545">
                  <c:v>69.358483879999994</c:v>
                </c:pt>
                <c:pt idx="546">
                  <c:v>64.432315950000003</c:v>
                </c:pt>
                <c:pt idx="547">
                  <c:v>71.111899350000002</c:v>
                </c:pt>
                <c:pt idx="548">
                  <c:v>69.043771730000003</c:v>
                </c:pt>
                <c:pt idx="549">
                  <c:v>66.283104370000004</c:v>
                </c:pt>
                <c:pt idx="550">
                  <c:v>65.013240350000004</c:v>
                </c:pt>
                <c:pt idx="551">
                  <c:v>70.369874800000005</c:v>
                </c:pt>
                <c:pt idx="552">
                  <c:v>62.649317410000002</c:v>
                </c:pt>
                <c:pt idx="553">
                  <c:v>71.256341259999999</c:v>
                </c:pt>
                <c:pt idx="554">
                  <c:v>77.229826360000004</c:v>
                </c:pt>
                <c:pt idx="555">
                  <c:v>69.463060720000001</c:v>
                </c:pt>
                <c:pt idx="556">
                  <c:v>70.914643400000003</c:v>
                </c:pt>
                <c:pt idx="557">
                  <c:v>74.451143790000003</c:v>
                </c:pt>
                <c:pt idx="558">
                  <c:v>71.143326599999995</c:v>
                </c:pt>
                <c:pt idx="559">
                  <c:v>72.953316709999996</c:v>
                </c:pt>
                <c:pt idx="560">
                  <c:v>72.589293830000003</c:v>
                </c:pt>
                <c:pt idx="561">
                  <c:v>73.68477876</c:v>
                </c:pt>
                <c:pt idx="562">
                  <c:v>66.94758118</c:v>
                </c:pt>
                <c:pt idx="563">
                  <c:v>73.714347790000005</c:v>
                </c:pt>
                <c:pt idx="564">
                  <c:v>75.028472500000007</c:v>
                </c:pt>
                <c:pt idx="565">
                  <c:v>76.473408719999995</c:v>
                </c:pt>
                <c:pt idx="566">
                  <c:v>67.235215499999995</c:v>
                </c:pt>
                <c:pt idx="567">
                  <c:v>74.831350029999996</c:v>
                </c:pt>
                <c:pt idx="568">
                  <c:v>68.4739206</c:v>
                </c:pt>
                <c:pt idx="569">
                  <c:v>70.318832200000003</c:v>
                </c:pt>
                <c:pt idx="570">
                  <c:v>70.368363070000001</c:v>
                </c:pt>
                <c:pt idx="571">
                  <c:v>68.921392969999999</c:v>
                </c:pt>
                <c:pt idx="572">
                  <c:v>71.657899639999997</c:v>
                </c:pt>
                <c:pt idx="573">
                  <c:v>75.144663080000001</c:v>
                </c:pt>
                <c:pt idx="574">
                  <c:v>67.920512860000002</c:v>
                </c:pt>
                <c:pt idx="575">
                  <c:v>73.836376869999995</c:v>
                </c:pt>
                <c:pt idx="576">
                  <c:v>68.167247570000001</c:v>
                </c:pt>
                <c:pt idx="577">
                  <c:v>74.046826580000001</c:v>
                </c:pt>
                <c:pt idx="578">
                  <c:v>66.27746655</c:v>
                </c:pt>
                <c:pt idx="579">
                  <c:v>71.309953710000002</c:v>
                </c:pt>
                <c:pt idx="580">
                  <c:v>68.11367147</c:v>
                </c:pt>
                <c:pt idx="581">
                  <c:v>70.405205499999994</c:v>
                </c:pt>
                <c:pt idx="582">
                  <c:v>71.980207859999993</c:v>
                </c:pt>
                <c:pt idx="583">
                  <c:v>72.804575270000001</c:v>
                </c:pt>
                <c:pt idx="584">
                  <c:v>71.308280339999996</c:v>
                </c:pt>
                <c:pt idx="585">
                  <c:v>73.511369220000006</c:v>
                </c:pt>
                <c:pt idx="586">
                  <c:v>69.717878060000004</c:v>
                </c:pt>
                <c:pt idx="587">
                  <c:v>70.349697719999995</c:v>
                </c:pt>
                <c:pt idx="588">
                  <c:v>71.610103030000005</c:v>
                </c:pt>
                <c:pt idx="589">
                  <c:v>70.775498420000005</c:v>
                </c:pt>
                <c:pt idx="590">
                  <c:v>75.726055290000005</c:v>
                </c:pt>
                <c:pt idx="591">
                  <c:v>72.635669899999996</c:v>
                </c:pt>
                <c:pt idx="592">
                  <c:v>73.596434200000004</c:v>
                </c:pt>
                <c:pt idx="593">
                  <c:v>71.67949917</c:v>
                </c:pt>
                <c:pt idx="594">
                  <c:v>80.230516949999995</c:v>
                </c:pt>
                <c:pt idx="595">
                  <c:v>77.339860009999995</c:v>
                </c:pt>
                <c:pt idx="596">
                  <c:v>75.96844763</c:v>
                </c:pt>
                <c:pt idx="597">
                  <c:v>71.702331560000005</c:v>
                </c:pt>
                <c:pt idx="598">
                  <c:v>75.489103069999999</c:v>
                </c:pt>
                <c:pt idx="599">
                  <c:v>79.206101129999993</c:v>
                </c:pt>
                <c:pt idx="600">
                  <c:v>76.886044949999999</c:v>
                </c:pt>
                <c:pt idx="601">
                  <c:v>75.422834010000003</c:v>
                </c:pt>
                <c:pt idx="602">
                  <c:v>75.457586140000004</c:v>
                </c:pt>
                <c:pt idx="603">
                  <c:v>74.296621119999998</c:v>
                </c:pt>
                <c:pt idx="604">
                  <c:v>74.395170019999995</c:v>
                </c:pt>
                <c:pt idx="605">
                  <c:v>72.603393260000004</c:v>
                </c:pt>
                <c:pt idx="606">
                  <c:v>73.510817750000001</c:v>
                </c:pt>
                <c:pt idx="607">
                  <c:v>75.632807959999994</c:v>
                </c:pt>
                <c:pt idx="608">
                  <c:v>75.300330020000004</c:v>
                </c:pt>
                <c:pt idx="609">
                  <c:v>80.80643766</c:v>
                </c:pt>
                <c:pt idx="610">
                  <c:v>73.138500449999995</c:v>
                </c:pt>
                <c:pt idx="611">
                  <c:v>77.351357320000005</c:v>
                </c:pt>
                <c:pt idx="612">
                  <c:v>78.042374539999997</c:v>
                </c:pt>
                <c:pt idx="613">
                  <c:v>75.597013459999999</c:v>
                </c:pt>
                <c:pt idx="614">
                  <c:v>80.504453870000006</c:v>
                </c:pt>
                <c:pt idx="615">
                  <c:v>77.019882150000001</c:v>
                </c:pt>
                <c:pt idx="616">
                  <c:v>80.596433379999993</c:v>
                </c:pt>
                <c:pt idx="617">
                  <c:v>77.531495410000005</c:v>
                </c:pt>
                <c:pt idx="618">
                  <c:v>76.245031960000006</c:v>
                </c:pt>
                <c:pt idx="619">
                  <c:v>74.121515110000004</c:v>
                </c:pt>
                <c:pt idx="620">
                  <c:v>74.255524249999993</c:v>
                </c:pt>
                <c:pt idx="621">
                  <c:v>79.775152009999999</c:v>
                </c:pt>
                <c:pt idx="622">
                  <c:v>79.105062899999993</c:v>
                </c:pt>
                <c:pt idx="623">
                  <c:v>82.076380299999997</c:v>
                </c:pt>
                <c:pt idx="624">
                  <c:v>78.384919269999997</c:v>
                </c:pt>
                <c:pt idx="625">
                  <c:v>82.530307190000002</c:v>
                </c:pt>
                <c:pt idx="626">
                  <c:v>78.674700430000001</c:v>
                </c:pt>
                <c:pt idx="627">
                  <c:v>81.222591559999998</c:v>
                </c:pt>
                <c:pt idx="628">
                  <c:v>76.926648540000002</c:v>
                </c:pt>
                <c:pt idx="629">
                  <c:v>78.741397640000002</c:v>
                </c:pt>
                <c:pt idx="630">
                  <c:v>78.310565420000003</c:v>
                </c:pt>
                <c:pt idx="631">
                  <c:v>77.910329689999998</c:v>
                </c:pt>
                <c:pt idx="632">
                  <c:v>75.241484279999995</c:v>
                </c:pt>
                <c:pt idx="633">
                  <c:v>80.86087062</c:v>
                </c:pt>
                <c:pt idx="634">
                  <c:v>77.13735466</c:v>
                </c:pt>
                <c:pt idx="635">
                  <c:v>79.220218160000002</c:v>
                </c:pt>
                <c:pt idx="636">
                  <c:v>78.610424320000007</c:v>
                </c:pt>
                <c:pt idx="637">
                  <c:v>80.763398600000002</c:v>
                </c:pt>
                <c:pt idx="638">
                  <c:v>81.289607459999999</c:v>
                </c:pt>
                <c:pt idx="639">
                  <c:v>78.870977139999994</c:v>
                </c:pt>
                <c:pt idx="640">
                  <c:v>87.156908529999995</c:v>
                </c:pt>
                <c:pt idx="641">
                  <c:v>82.188392469999997</c:v>
                </c:pt>
                <c:pt idx="642">
                  <c:v>77.83354439</c:v>
                </c:pt>
                <c:pt idx="643">
                  <c:v>83.784109459999996</c:v>
                </c:pt>
                <c:pt idx="644">
                  <c:v>78.202962679999999</c:v>
                </c:pt>
                <c:pt idx="645">
                  <c:v>81.455447090000007</c:v>
                </c:pt>
                <c:pt idx="646">
                  <c:v>73.930876400000002</c:v>
                </c:pt>
                <c:pt idx="647">
                  <c:v>86.790022539999995</c:v>
                </c:pt>
                <c:pt idx="648">
                  <c:v>88.60376995</c:v>
                </c:pt>
                <c:pt idx="649">
                  <c:v>85.455041570000006</c:v>
                </c:pt>
                <c:pt idx="650">
                  <c:v>81.297501330000003</c:v>
                </c:pt>
                <c:pt idx="651">
                  <c:v>81.428120500000006</c:v>
                </c:pt>
                <c:pt idx="652">
                  <c:v>78.525050870000001</c:v>
                </c:pt>
                <c:pt idx="653">
                  <c:v>87.22059677</c:v>
                </c:pt>
                <c:pt idx="654">
                  <c:v>86.301775169999999</c:v>
                </c:pt>
                <c:pt idx="655">
                  <c:v>83.027722019999999</c:v>
                </c:pt>
                <c:pt idx="656">
                  <c:v>85.027789569999996</c:v>
                </c:pt>
                <c:pt idx="657">
                  <c:v>83.128616600000001</c:v>
                </c:pt>
                <c:pt idx="658">
                  <c:v>86.10796637</c:v>
                </c:pt>
                <c:pt idx="659">
                  <c:v>83.505705210000002</c:v>
                </c:pt>
                <c:pt idx="660">
                  <c:v>85.52145453</c:v>
                </c:pt>
                <c:pt idx="661">
                  <c:v>82.889358040000005</c:v>
                </c:pt>
                <c:pt idx="662">
                  <c:v>83.688204990000003</c:v>
                </c:pt>
                <c:pt idx="663">
                  <c:v>86.188223109999996</c:v>
                </c:pt>
                <c:pt idx="664">
                  <c:v>82.690875129999995</c:v>
                </c:pt>
                <c:pt idx="665">
                  <c:v>82.476835190000003</c:v>
                </c:pt>
                <c:pt idx="666">
                  <c:v>85.230279749999994</c:v>
                </c:pt>
                <c:pt idx="667">
                  <c:v>83.884274050000002</c:v>
                </c:pt>
                <c:pt idx="668">
                  <c:v>86.821320659999998</c:v>
                </c:pt>
                <c:pt idx="669">
                  <c:v>88.855235859999993</c:v>
                </c:pt>
                <c:pt idx="670">
                  <c:v>86.282067389999995</c:v>
                </c:pt>
                <c:pt idx="671">
                  <c:v>88.572517129999994</c:v>
                </c:pt>
                <c:pt idx="672">
                  <c:v>90.720488180000004</c:v>
                </c:pt>
                <c:pt idx="673">
                  <c:v>85.032954119999999</c:v>
                </c:pt>
                <c:pt idx="674">
                  <c:v>86.768452440000004</c:v>
                </c:pt>
                <c:pt idx="675">
                  <c:v>83.281990219999997</c:v>
                </c:pt>
                <c:pt idx="676">
                  <c:v>86.129558840000001</c:v>
                </c:pt>
                <c:pt idx="677">
                  <c:v>87.288983889999997</c:v>
                </c:pt>
                <c:pt idx="678">
                  <c:v>84.994847030000003</c:v>
                </c:pt>
                <c:pt idx="679">
                  <c:v>87.006457130000001</c:v>
                </c:pt>
                <c:pt idx="680">
                  <c:v>84.211914849999999</c:v>
                </c:pt>
                <c:pt idx="681">
                  <c:v>85.593087269999998</c:v>
                </c:pt>
                <c:pt idx="682">
                  <c:v>86.107086240000001</c:v>
                </c:pt>
                <c:pt idx="683">
                  <c:v>89.933743419999999</c:v>
                </c:pt>
                <c:pt idx="684">
                  <c:v>89.137549629999995</c:v>
                </c:pt>
                <c:pt idx="685">
                  <c:v>90.655137359999998</c:v>
                </c:pt>
                <c:pt idx="686">
                  <c:v>84.066768179999997</c:v>
                </c:pt>
                <c:pt idx="687">
                  <c:v>85.860778710000005</c:v>
                </c:pt>
                <c:pt idx="688">
                  <c:v>88.057893100000001</c:v>
                </c:pt>
                <c:pt idx="689">
                  <c:v>90.5799868</c:v>
                </c:pt>
                <c:pt idx="690">
                  <c:v>87.673886809999999</c:v>
                </c:pt>
                <c:pt idx="691">
                  <c:v>88.477415980000004</c:v>
                </c:pt>
                <c:pt idx="692">
                  <c:v>87.847499119999995</c:v>
                </c:pt>
                <c:pt idx="693">
                  <c:v>89.104092550000004</c:v>
                </c:pt>
                <c:pt idx="694">
                  <c:v>86.269724440000005</c:v>
                </c:pt>
                <c:pt idx="695">
                  <c:v>85.520735509999994</c:v>
                </c:pt>
                <c:pt idx="696">
                  <c:v>86.506958400000002</c:v>
                </c:pt>
                <c:pt idx="697">
                  <c:v>90.577412980000005</c:v>
                </c:pt>
                <c:pt idx="698">
                  <c:v>91.242392260000003</c:v>
                </c:pt>
                <c:pt idx="699">
                  <c:v>91.729607259999995</c:v>
                </c:pt>
                <c:pt idx="700">
                  <c:v>89.558035279999999</c:v>
                </c:pt>
                <c:pt idx="701">
                  <c:v>92.081570839999998</c:v>
                </c:pt>
                <c:pt idx="702">
                  <c:v>84.480456779999997</c:v>
                </c:pt>
                <c:pt idx="703">
                  <c:v>92.119062779999993</c:v>
                </c:pt>
                <c:pt idx="704">
                  <c:v>89.826344419999998</c:v>
                </c:pt>
                <c:pt idx="705">
                  <c:v>94.684882810000005</c:v>
                </c:pt>
                <c:pt idx="706">
                  <c:v>91.191096229999999</c:v>
                </c:pt>
                <c:pt idx="707">
                  <c:v>89.910047520000006</c:v>
                </c:pt>
                <c:pt idx="708">
                  <c:v>86.236706999999996</c:v>
                </c:pt>
                <c:pt idx="709">
                  <c:v>88.616726940000007</c:v>
                </c:pt>
                <c:pt idx="710">
                  <c:v>90.50155298</c:v>
                </c:pt>
                <c:pt idx="711">
                  <c:v>94.79690531</c:v>
                </c:pt>
                <c:pt idx="712">
                  <c:v>89.592954919999997</c:v>
                </c:pt>
                <c:pt idx="713">
                  <c:v>94.92329574</c:v>
                </c:pt>
                <c:pt idx="714">
                  <c:v>94.367789569999999</c:v>
                </c:pt>
                <c:pt idx="715">
                  <c:v>85.234922740000002</c:v>
                </c:pt>
                <c:pt idx="716">
                  <c:v>91.647305520000003</c:v>
                </c:pt>
                <c:pt idx="717">
                  <c:v>91.170128829999996</c:v>
                </c:pt>
                <c:pt idx="718">
                  <c:v>92.057563779999995</c:v>
                </c:pt>
                <c:pt idx="719">
                  <c:v>93.590570240000005</c:v>
                </c:pt>
                <c:pt idx="720">
                  <c:v>95.061408580000005</c:v>
                </c:pt>
                <c:pt idx="721">
                  <c:v>89.123775089999995</c:v>
                </c:pt>
                <c:pt idx="722">
                  <c:v>86.783162669999996</c:v>
                </c:pt>
                <c:pt idx="723">
                  <c:v>91.850911159999995</c:v>
                </c:pt>
                <c:pt idx="724">
                  <c:v>86.984503549999999</c:v>
                </c:pt>
                <c:pt idx="725">
                  <c:v>86.269369879999999</c:v>
                </c:pt>
                <c:pt idx="726">
                  <c:v>89.474947700000001</c:v>
                </c:pt>
                <c:pt idx="727">
                  <c:v>91.177164230000002</c:v>
                </c:pt>
                <c:pt idx="728">
                  <c:v>89.422226850000001</c:v>
                </c:pt>
                <c:pt idx="729">
                  <c:v>94.639112560000001</c:v>
                </c:pt>
                <c:pt idx="730">
                  <c:v>92.012034049999997</c:v>
                </c:pt>
                <c:pt idx="731">
                  <c:v>94.452118709999993</c:v>
                </c:pt>
                <c:pt idx="732">
                  <c:v>94.55203143</c:v>
                </c:pt>
                <c:pt idx="733">
                  <c:v>92.269700589999999</c:v>
                </c:pt>
                <c:pt idx="734">
                  <c:v>87.362604489999995</c:v>
                </c:pt>
                <c:pt idx="735">
                  <c:v>94.625093739999997</c:v>
                </c:pt>
                <c:pt idx="736">
                  <c:v>93.034833879999994</c:v>
                </c:pt>
                <c:pt idx="737">
                  <c:v>88.641837559999999</c:v>
                </c:pt>
                <c:pt idx="738">
                  <c:v>95.784410269999995</c:v>
                </c:pt>
                <c:pt idx="739">
                  <c:v>96.190005420000006</c:v>
                </c:pt>
                <c:pt idx="740">
                  <c:v>93.253054989999995</c:v>
                </c:pt>
                <c:pt idx="741">
                  <c:v>94.074282249999996</c:v>
                </c:pt>
                <c:pt idx="742">
                  <c:v>97.023834559999997</c:v>
                </c:pt>
                <c:pt idx="743">
                  <c:v>95.285039370000007</c:v>
                </c:pt>
                <c:pt idx="744">
                  <c:v>91.775467000000006</c:v>
                </c:pt>
                <c:pt idx="745">
                  <c:v>92.157497620000001</c:v>
                </c:pt>
                <c:pt idx="746">
                  <c:v>94.08853397</c:v>
                </c:pt>
                <c:pt idx="747">
                  <c:v>95.460921600000006</c:v>
                </c:pt>
                <c:pt idx="748">
                  <c:v>94.702910770000003</c:v>
                </c:pt>
                <c:pt idx="749">
                  <c:v>96.188523250000003</c:v>
                </c:pt>
                <c:pt idx="750">
                  <c:v>93.731763119999997</c:v>
                </c:pt>
                <c:pt idx="751">
                  <c:v>100.740897</c:v>
                </c:pt>
                <c:pt idx="752">
                  <c:v>94.002918629999996</c:v>
                </c:pt>
                <c:pt idx="753">
                  <c:v>97.666895670000002</c:v>
                </c:pt>
                <c:pt idx="754">
                  <c:v>97.617937010000006</c:v>
                </c:pt>
                <c:pt idx="755">
                  <c:v>88.029905310000004</c:v>
                </c:pt>
                <c:pt idx="756">
                  <c:v>95.56065366</c:v>
                </c:pt>
                <c:pt idx="757">
                  <c:v>96.356594849999993</c:v>
                </c:pt>
                <c:pt idx="758">
                  <c:v>95.149071759999998</c:v>
                </c:pt>
                <c:pt idx="759">
                  <c:v>96.498124009999998</c:v>
                </c:pt>
                <c:pt idx="760">
                  <c:v>101.6228548</c:v>
                </c:pt>
                <c:pt idx="761">
                  <c:v>98.520089339999998</c:v>
                </c:pt>
                <c:pt idx="762">
                  <c:v>94.296334400000006</c:v>
                </c:pt>
                <c:pt idx="763">
                  <c:v>94.151492059999995</c:v>
                </c:pt>
                <c:pt idx="764">
                  <c:v>94.975265500000006</c:v>
                </c:pt>
                <c:pt idx="765">
                  <c:v>97.412069810000006</c:v>
                </c:pt>
                <c:pt idx="766">
                  <c:v>92.595738530000006</c:v>
                </c:pt>
                <c:pt idx="767">
                  <c:v>97.194488210000003</c:v>
                </c:pt>
                <c:pt idx="768">
                  <c:v>96.049324159999998</c:v>
                </c:pt>
                <c:pt idx="769">
                  <c:v>98.503710839999997</c:v>
                </c:pt>
                <c:pt idx="770">
                  <c:v>92.859291549999995</c:v>
                </c:pt>
                <c:pt idx="771">
                  <c:v>94.477288009999995</c:v>
                </c:pt>
                <c:pt idx="772">
                  <c:v>99.043156929999995</c:v>
                </c:pt>
                <c:pt idx="773">
                  <c:v>102.49594519999999</c:v>
                </c:pt>
                <c:pt idx="774">
                  <c:v>101.10975910000001</c:v>
                </c:pt>
                <c:pt idx="775">
                  <c:v>98.613203299999995</c:v>
                </c:pt>
                <c:pt idx="776">
                  <c:v>95.238925300000005</c:v>
                </c:pt>
                <c:pt idx="777">
                  <c:v>99.403946759999997</c:v>
                </c:pt>
                <c:pt idx="778">
                  <c:v>99.516857560000005</c:v>
                </c:pt>
                <c:pt idx="779">
                  <c:v>100.5328916</c:v>
                </c:pt>
                <c:pt idx="780">
                  <c:v>100.09536970000001</c:v>
                </c:pt>
                <c:pt idx="781">
                  <c:v>99.11200375</c:v>
                </c:pt>
                <c:pt idx="782">
                  <c:v>99.308745669999993</c:v>
                </c:pt>
                <c:pt idx="783">
                  <c:v>94.970687530000006</c:v>
                </c:pt>
                <c:pt idx="784">
                  <c:v>89.805453670000006</c:v>
                </c:pt>
                <c:pt idx="785">
                  <c:v>99.956622499999995</c:v>
                </c:pt>
                <c:pt idx="786">
                  <c:v>97.551553440000006</c:v>
                </c:pt>
                <c:pt idx="787">
                  <c:v>96.623278880000001</c:v>
                </c:pt>
                <c:pt idx="788">
                  <c:v>100.0158026</c:v>
                </c:pt>
                <c:pt idx="789">
                  <c:v>102.49678590000001</c:v>
                </c:pt>
                <c:pt idx="790">
                  <c:v>99.00361771</c:v>
                </c:pt>
                <c:pt idx="791">
                  <c:v>99.984915909999998</c:v>
                </c:pt>
                <c:pt idx="792">
                  <c:v>101.7003412</c:v>
                </c:pt>
                <c:pt idx="793">
                  <c:v>108.87161829999999</c:v>
                </c:pt>
                <c:pt idx="794">
                  <c:v>100.7012737</c:v>
                </c:pt>
                <c:pt idx="795">
                  <c:v>95.584595179999994</c:v>
                </c:pt>
                <c:pt idx="796">
                  <c:v>105.5918375</c:v>
                </c:pt>
              </c:numCache>
            </c:numRef>
          </c:yVal>
          <c:smooth val="0"/>
          <c:extLst>
            <c:ext xmlns:c16="http://schemas.microsoft.com/office/drawing/2014/chart" uri="{C3380CC4-5D6E-409C-BE32-E72D297353CC}">
              <c16:uniqueId val="{00000000-CDEC-4919-8F14-AB97778AFAF5}"/>
            </c:ext>
          </c:extLst>
        </c:ser>
        <c:dLbls>
          <c:showLegendKey val="0"/>
          <c:showVal val="0"/>
          <c:showCatName val="0"/>
          <c:showSerName val="0"/>
          <c:showPercent val="0"/>
          <c:showBubbleSize val="0"/>
        </c:dLbls>
        <c:axId val="1228084383"/>
        <c:axId val="1228085631"/>
      </c:scatterChart>
      <c:valAx>
        <c:axId val="1228084383"/>
        <c:scaling>
          <c:orientation val="minMax"/>
          <c:max val="110"/>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28085631"/>
        <c:crosses val="autoZero"/>
        <c:crossBetween val="midCat"/>
      </c:valAx>
      <c:valAx>
        <c:axId val="12280856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2808438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Percent</a:t>
            </a:r>
            <a:r>
              <a:rPr lang="en-US" baseline="0" dirty="0"/>
              <a:t> of Tumors Correctly Identified for Different Numbers of Training Iterations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accuracy</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16"/>
              <c:layout>
                <c:manualLayout>
                  <c:x val="-1.0416666666666667E-3"/>
                  <c:y val="-2.222222222222224E-2"/>
                </c:manualLayout>
              </c:layout>
              <c:tx>
                <c:rich>
                  <a:bodyPr/>
                  <a:lstStyle/>
                  <a:p>
                    <a:r>
                      <a:rPr lang="en-US" dirty="0"/>
                      <a:t>(</a:t>
                    </a:r>
                    <a:fld id="{2E1DAEA1-9ADD-457F-AE50-6D3299D822FB}" type="XVALUE">
                      <a:rPr lang="en-US" smtClean="0"/>
                      <a:pPr/>
                      <a:t>[X VALUE]</a:t>
                    </a:fld>
                    <a:r>
                      <a:rPr lang="en-US" baseline="0" dirty="0"/>
                      <a:t>, </a:t>
                    </a:r>
                    <a:fld id="{37891190-8037-4A2E-B2B4-14EEA52D8FED}" type="YVALUE">
                      <a:rPr lang="en-US" baseline="0" smtClean="0"/>
                      <a:pPr/>
                      <a:t>[Y VALUE]</a:t>
                    </a:fld>
                    <a:r>
                      <a:rPr lang="en-US" baseline="0" dirty="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A167-4178-A9F6-023C4F9B1D4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og"/>
            <c:forward val="10"/>
            <c:dispRSqr val="1"/>
            <c:dispEq val="1"/>
            <c:trendlineLbl>
              <c:layout>
                <c:manualLayout>
                  <c:x val="-0.29058686023622049"/>
                  <c:y val="-8.0684050154770544E-3"/>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Sheet1!$A$2:$A$19</c:f>
              <c:numCache>
                <c:formatCode>General</c:formatCode>
                <c:ptCount val="18"/>
                <c:pt idx="0">
                  <c:v>1</c:v>
                </c:pt>
                <c:pt idx="1">
                  <c:v>2</c:v>
                </c:pt>
                <c:pt idx="2">
                  <c:v>3</c:v>
                </c:pt>
                <c:pt idx="3">
                  <c:v>4</c:v>
                </c:pt>
                <c:pt idx="4">
                  <c:v>5</c:v>
                </c:pt>
                <c:pt idx="5">
                  <c:v>10</c:v>
                </c:pt>
                <c:pt idx="6">
                  <c:v>15</c:v>
                </c:pt>
                <c:pt idx="7">
                  <c:v>20</c:v>
                </c:pt>
                <c:pt idx="8">
                  <c:v>25</c:v>
                </c:pt>
                <c:pt idx="9">
                  <c:v>30</c:v>
                </c:pt>
                <c:pt idx="10">
                  <c:v>35</c:v>
                </c:pt>
                <c:pt idx="11">
                  <c:v>40</c:v>
                </c:pt>
                <c:pt idx="12">
                  <c:v>45</c:v>
                </c:pt>
                <c:pt idx="13">
                  <c:v>50</c:v>
                </c:pt>
                <c:pt idx="14">
                  <c:v>75</c:v>
                </c:pt>
                <c:pt idx="15">
                  <c:v>100</c:v>
                </c:pt>
                <c:pt idx="16">
                  <c:v>125</c:v>
                </c:pt>
                <c:pt idx="17">
                  <c:v>150</c:v>
                </c:pt>
              </c:numCache>
            </c:numRef>
          </c:xVal>
          <c:yVal>
            <c:numRef>
              <c:f>Sheet1!$B$2:$B$19</c:f>
              <c:numCache>
                <c:formatCode>General</c:formatCode>
                <c:ptCount val="18"/>
                <c:pt idx="0">
                  <c:v>83.08</c:v>
                </c:pt>
                <c:pt idx="1">
                  <c:v>81.67</c:v>
                </c:pt>
                <c:pt idx="2">
                  <c:v>87.14</c:v>
                </c:pt>
                <c:pt idx="3">
                  <c:v>88.65</c:v>
                </c:pt>
                <c:pt idx="4">
                  <c:v>84.23</c:v>
                </c:pt>
                <c:pt idx="5">
                  <c:v>88.02</c:v>
                </c:pt>
                <c:pt idx="6">
                  <c:v>92.86</c:v>
                </c:pt>
                <c:pt idx="7">
                  <c:v>91.45</c:v>
                </c:pt>
                <c:pt idx="8">
                  <c:v>94.1</c:v>
                </c:pt>
                <c:pt idx="9">
                  <c:v>94.8</c:v>
                </c:pt>
                <c:pt idx="10">
                  <c:v>95.86</c:v>
                </c:pt>
                <c:pt idx="11">
                  <c:v>94.89</c:v>
                </c:pt>
                <c:pt idx="12">
                  <c:v>94.98</c:v>
                </c:pt>
                <c:pt idx="13">
                  <c:v>95.6</c:v>
                </c:pt>
                <c:pt idx="14">
                  <c:v>93.92</c:v>
                </c:pt>
                <c:pt idx="15">
                  <c:v>97.36</c:v>
                </c:pt>
                <c:pt idx="16">
                  <c:v>97.71</c:v>
                </c:pt>
                <c:pt idx="17">
                  <c:v>93.92</c:v>
                </c:pt>
              </c:numCache>
            </c:numRef>
          </c:yVal>
          <c:smooth val="0"/>
          <c:extLst>
            <c:ext xmlns:c16="http://schemas.microsoft.com/office/drawing/2014/chart" uri="{C3380CC4-5D6E-409C-BE32-E72D297353CC}">
              <c16:uniqueId val="{00000000-AC35-495C-B023-950C88BF48E7}"/>
            </c:ext>
          </c:extLst>
        </c:ser>
        <c:dLbls>
          <c:showLegendKey val="0"/>
          <c:showVal val="0"/>
          <c:showCatName val="0"/>
          <c:showSerName val="0"/>
          <c:showPercent val="0"/>
          <c:showBubbleSize val="0"/>
        </c:dLbls>
        <c:axId val="1981638943"/>
        <c:axId val="1981638527"/>
      </c:scatterChart>
      <c:valAx>
        <c:axId val="1981638943"/>
        <c:scaling>
          <c:orientation val="minMax"/>
          <c:max val="16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Training Iterations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1638527"/>
        <c:crosses val="autoZero"/>
        <c:crossBetween val="midCat"/>
      </c:valAx>
      <c:valAx>
        <c:axId val="1981638527"/>
        <c:scaling>
          <c:orientation val="minMax"/>
          <c:min val="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Percent 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163894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NN Average Runtime Per Data</a:t>
            </a:r>
            <a:r>
              <a:rPr lang="en-US" baseline="0" dirty="0"/>
              <a:t> Point</a:t>
            </a:r>
            <a:r>
              <a:rPr lang="en-US" dirty="0"/>
              <a:t> (microseconds)</a:t>
            </a:r>
            <a:r>
              <a:rPr lang="en-US" baseline="0" dirty="0"/>
              <a:t> for Different Numbers of Training Iterations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train time</c:v>
                </c:pt>
              </c:strCache>
            </c:strRef>
          </c:tx>
          <c:spPr>
            <a:ln w="3810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forward val="10"/>
            <c:dispRSqr val="1"/>
            <c:dispEq val="1"/>
            <c:trendlineLbl>
              <c:layout>
                <c:manualLayout>
                  <c:x val="-4.8908136482939631E-2"/>
                  <c:y val="2.8703262073015153E-2"/>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Sheet1!$A$2:$A$19</c:f>
              <c:numCache>
                <c:formatCode>General</c:formatCode>
                <c:ptCount val="18"/>
                <c:pt idx="0">
                  <c:v>1</c:v>
                </c:pt>
                <c:pt idx="1">
                  <c:v>2</c:v>
                </c:pt>
                <c:pt idx="2">
                  <c:v>3</c:v>
                </c:pt>
                <c:pt idx="3">
                  <c:v>4</c:v>
                </c:pt>
                <c:pt idx="4">
                  <c:v>5</c:v>
                </c:pt>
                <c:pt idx="5">
                  <c:v>10</c:v>
                </c:pt>
                <c:pt idx="6">
                  <c:v>15</c:v>
                </c:pt>
                <c:pt idx="7">
                  <c:v>20</c:v>
                </c:pt>
                <c:pt idx="8">
                  <c:v>25</c:v>
                </c:pt>
                <c:pt idx="9">
                  <c:v>30</c:v>
                </c:pt>
                <c:pt idx="10">
                  <c:v>35</c:v>
                </c:pt>
                <c:pt idx="11">
                  <c:v>40</c:v>
                </c:pt>
                <c:pt idx="12">
                  <c:v>45</c:v>
                </c:pt>
                <c:pt idx="13">
                  <c:v>50</c:v>
                </c:pt>
                <c:pt idx="14">
                  <c:v>75</c:v>
                </c:pt>
                <c:pt idx="15">
                  <c:v>100</c:v>
                </c:pt>
                <c:pt idx="16">
                  <c:v>125</c:v>
                </c:pt>
                <c:pt idx="17">
                  <c:v>150</c:v>
                </c:pt>
              </c:numCache>
            </c:numRef>
          </c:xVal>
          <c:yVal>
            <c:numRef>
              <c:f>Sheet1!$B$2:$B$19</c:f>
              <c:numCache>
                <c:formatCode>General</c:formatCode>
                <c:ptCount val="18"/>
                <c:pt idx="0">
                  <c:v>520</c:v>
                </c:pt>
                <c:pt idx="1">
                  <c:v>767</c:v>
                </c:pt>
                <c:pt idx="2">
                  <c:v>1272</c:v>
                </c:pt>
                <c:pt idx="3">
                  <c:v>1570</c:v>
                </c:pt>
                <c:pt idx="4">
                  <c:v>2734</c:v>
                </c:pt>
                <c:pt idx="5">
                  <c:v>5431</c:v>
                </c:pt>
                <c:pt idx="6">
                  <c:v>8857</c:v>
                </c:pt>
                <c:pt idx="7">
                  <c:v>9888</c:v>
                </c:pt>
                <c:pt idx="8">
                  <c:v>10658</c:v>
                </c:pt>
                <c:pt idx="9">
                  <c:v>11888</c:v>
                </c:pt>
                <c:pt idx="10">
                  <c:v>14720</c:v>
                </c:pt>
                <c:pt idx="11">
                  <c:v>19287</c:v>
                </c:pt>
                <c:pt idx="12">
                  <c:v>22123</c:v>
                </c:pt>
                <c:pt idx="13">
                  <c:v>21172</c:v>
                </c:pt>
                <c:pt idx="14">
                  <c:v>32410</c:v>
                </c:pt>
                <c:pt idx="15">
                  <c:v>41580</c:v>
                </c:pt>
                <c:pt idx="16">
                  <c:v>53994</c:v>
                </c:pt>
                <c:pt idx="17">
                  <c:v>61238</c:v>
                </c:pt>
              </c:numCache>
            </c:numRef>
          </c:yVal>
          <c:smooth val="0"/>
          <c:extLst>
            <c:ext xmlns:c16="http://schemas.microsoft.com/office/drawing/2014/chart" uri="{C3380CC4-5D6E-409C-BE32-E72D297353CC}">
              <c16:uniqueId val="{00000000-3449-4DD6-BC40-07309E2ADFF2}"/>
            </c:ext>
          </c:extLst>
        </c:ser>
        <c:ser>
          <c:idx val="1"/>
          <c:order val="1"/>
          <c:tx>
            <c:strRef>
              <c:f>Sheet1!$C$1</c:f>
              <c:strCache>
                <c:ptCount val="1"/>
                <c:pt idx="0">
                  <c:v>test time</c:v>
                </c:pt>
              </c:strCache>
            </c:strRef>
          </c:tx>
          <c:spPr>
            <a:ln w="38100" cap="rnd">
              <a:solidFill>
                <a:schemeClr val="accent2"/>
              </a:solid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forward val="10"/>
            <c:dispRSqr val="1"/>
            <c:dispEq val="1"/>
            <c:trendlineLbl>
              <c:layout>
                <c:manualLayout>
                  <c:x val="-1.1455052493438244E-2"/>
                  <c:y val="-2.8193055089959888E-2"/>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Sheet1!$A$2:$A$19</c:f>
              <c:numCache>
                <c:formatCode>General</c:formatCode>
                <c:ptCount val="18"/>
                <c:pt idx="0">
                  <c:v>1</c:v>
                </c:pt>
                <c:pt idx="1">
                  <c:v>2</c:v>
                </c:pt>
                <c:pt idx="2">
                  <c:v>3</c:v>
                </c:pt>
                <c:pt idx="3">
                  <c:v>4</c:v>
                </c:pt>
                <c:pt idx="4">
                  <c:v>5</c:v>
                </c:pt>
                <c:pt idx="5">
                  <c:v>10</c:v>
                </c:pt>
                <c:pt idx="6">
                  <c:v>15</c:v>
                </c:pt>
                <c:pt idx="7">
                  <c:v>20</c:v>
                </c:pt>
                <c:pt idx="8">
                  <c:v>25</c:v>
                </c:pt>
                <c:pt idx="9">
                  <c:v>30</c:v>
                </c:pt>
                <c:pt idx="10">
                  <c:v>35</c:v>
                </c:pt>
                <c:pt idx="11">
                  <c:v>40</c:v>
                </c:pt>
                <c:pt idx="12">
                  <c:v>45</c:v>
                </c:pt>
                <c:pt idx="13">
                  <c:v>50</c:v>
                </c:pt>
                <c:pt idx="14">
                  <c:v>75</c:v>
                </c:pt>
                <c:pt idx="15">
                  <c:v>100</c:v>
                </c:pt>
                <c:pt idx="16">
                  <c:v>125</c:v>
                </c:pt>
                <c:pt idx="17">
                  <c:v>150</c:v>
                </c:pt>
              </c:numCache>
            </c:numRef>
          </c:xVal>
          <c:yVal>
            <c:numRef>
              <c:f>Sheet1!$C$2:$C$19</c:f>
              <c:numCache>
                <c:formatCode>General</c:formatCode>
                <c:ptCount val="18"/>
                <c:pt idx="0">
                  <c:v>153</c:v>
                </c:pt>
                <c:pt idx="1">
                  <c:v>118</c:v>
                </c:pt>
                <c:pt idx="2">
                  <c:v>127</c:v>
                </c:pt>
                <c:pt idx="3">
                  <c:v>105</c:v>
                </c:pt>
                <c:pt idx="4">
                  <c:v>158</c:v>
                </c:pt>
                <c:pt idx="5">
                  <c:v>232</c:v>
                </c:pt>
                <c:pt idx="6">
                  <c:v>140</c:v>
                </c:pt>
                <c:pt idx="7">
                  <c:v>96</c:v>
                </c:pt>
                <c:pt idx="8">
                  <c:v>100</c:v>
                </c:pt>
                <c:pt idx="9">
                  <c:v>109</c:v>
                </c:pt>
                <c:pt idx="10">
                  <c:v>136</c:v>
                </c:pt>
                <c:pt idx="11">
                  <c:v>101</c:v>
                </c:pt>
                <c:pt idx="12">
                  <c:v>145</c:v>
                </c:pt>
                <c:pt idx="13">
                  <c:v>101</c:v>
                </c:pt>
                <c:pt idx="14">
                  <c:v>101</c:v>
                </c:pt>
                <c:pt idx="15">
                  <c:v>109</c:v>
                </c:pt>
                <c:pt idx="16">
                  <c:v>149</c:v>
                </c:pt>
                <c:pt idx="17">
                  <c:v>140</c:v>
                </c:pt>
              </c:numCache>
            </c:numRef>
          </c:yVal>
          <c:smooth val="0"/>
          <c:extLst>
            <c:ext xmlns:c16="http://schemas.microsoft.com/office/drawing/2014/chart" uri="{C3380CC4-5D6E-409C-BE32-E72D297353CC}">
              <c16:uniqueId val="{00000001-70F2-4548-8A6B-BE9954F1885F}"/>
            </c:ext>
          </c:extLst>
        </c:ser>
        <c:dLbls>
          <c:showLegendKey val="0"/>
          <c:showVal val="0"/>
          <c:showCatName val="0"/>
          <c:showSerName val="0"/>
          <c:showPercent val="0"/>
          <c:showBubbleSize val="0"/>
        </c:dLbls>
        <c:axId val="1073159375"/>
        <c:axId val="1073163535"/>
      </c:scatterChart>
      <c:valAx>
        <c:axId val="1073159375"/>
        <c:scaling>
          <c:orientation val="minMax"/>
          <c:max val="16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Training</a:t>
                </a:r>
                <a:r>
                  <a:rPr lang="en-US" baseline="0" dirty="0"/>
                  <a:t> Iterations</a:t>
                </a:r>
                <a:endParaRPr lang="en-US"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3163535"/>
        <c:crosses val="autoZero"/>
        <c:crossBetween val="midCat"/>
      </c:valAx>
      <c:valAx>
        <c:axId val="1073163535"/>
        <c:scaling>
          <c:orientation val="minMax"/>
          <c:max val="7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Average</a:t>
                </a:r>
                <a:r>
                  <a:rPr lang="en-US" baseline="0" dirty="0"/>
                  <a:t> Runtime (microseconds)</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3159375"/>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9B0AA9-0871-4BAB-97B0-A7C49AD4A42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5726149-4C83-4CA1-96D1-D6161132DABC}">
      <dgm:prSet/>
      <dgm:spPr/>
      <dgm:t>
        <a:bodyPr/>
        <a:lstStyle/>
        <a:p>
          <a:r>
            <a:rPr lang="en-US"/>
            <a:t>Pros:</a:t>
          </a:r>
        </a:p>
      </dgm:t>
    </dgm:pt>
    <dgm:pt modelId="{F1EACB4C-6091-47CE-B897-F9368ACB3744}" type="parTrans" cxnId="{0A4AB0B4-3B4D-4FFC-988F-67BC2ACFF244}">
      <dgm:prSet/>
      <dgm:spPr/>
      <dgm:t>
        <a:bodyPr/>
        <a:lstStyle/>
        <a:p>
          <a:endParaRPr lang="en-US"/>
        </a:p>
      </dgm:t>
    </dgm:pt>
    <dgm:pt modelId="{9E4CC7AD-5010-48F5-AEB5-DEB2A07D0981}" type="sibTrans" cxnId="{0A4AB0B4-3B4D-4FFC-988F-67BC2ACFF244}">
      <dgm:prSet/>
      <dgm:spPr/>
      <dgm:t>
        <a:bodyPr/>
        <a:lstStyle/>
        <a:p>
          <a:endParaRPr lang="en-US"/>
        </a:p>
      </dgm:t>
    </dgm:pt>
    <dgm:pt modelId="{B9136AFE-3321-4688-B143-3F8C0163C61A}">
      <dgm:prSet/>
      <dgm:spPr/>
      <dgm:t>
        <a:bodyPr/>
        <a:lstStyle/>
        <a:p>
          <a:r>
            <a:rPr lang="en-US"/>
            <a:t>Very accurate with lots of data</a:t>
          </a:r>
        </a:p>
      </dgm:t>
    </dgm:pt>
    <dgm:pt modelId="{09E794CF-693C-4B2D-8DD0-D353577C9DF0}" type="parTrans" cxnId="{00776FE3-EBFF-4D83-9E1A-69C1FC3894BF}">
      <dgm:prSet/>
      <dgm:spPr/>
      <dgm:t>
        <a:bodyPr/>
        <a:lstStyle/>
        <a:p>
          <a:endParaRPr lang="en-US"/>
        </a:p>
      </dgm:t>
    </dgm:pt>
    <dgm:pt modelId="{E309A287-DDD4-4016-8C3B-8BD046A2E363}" type="sibTrans" cxnId="{00776FE3-EBFF-4D83-9E1A-69C1FC3894BF}">
      <dgm:prSet/>
      <dgm:spPr/>
      <dgm:t>
        <a:bodyPr/>
        <a:lstStyle/>
        <a:p>
          <a:endParaRPr lang="en-US"/>
        </a:p>
      </dgm:t>
    </dgm:pt>
    <dgm:pt modelId="{8406AEB7-2754-4945-901B-130E38093BCD}">
      <dgm:prSet/>
      <dgm:spPr/>
      <dgm:t>
        <a:bodyPr/>
        <a:lstStyle/>
        <a:p>
          <a:r>
            <a:rPr lang="en-US" dirty="0"/>
            <a:t>Relatively easy to understand</a:t>
          </a:r>
        </a:p>
      </dgm:t>
    </dgm:pt>
    <dgm:pt modelId="{2E138A37-0351-4122-BE56-0E009F6FFD94}" type="parTrans" cxnId="{F5F73AC8-497A-46F6-9645-0DEEEE0CCD62}">
      <dgm:prSet/>
      <dgm:spPr/>
      <dgm:t>
        <a:bodyPr/>
        <a:lstStyle/>
        <a:p>
          <a:endParaRPr lang="en-US"/>
        </a:p>
      </dgm:t>
    </dgm:pt>
    <dgm:pt modelId="{C2690982-62E6-4C58-B5C2-E37F83603558}" type="sibTrans" cxnId="{F5F73AC8-497A-46F6-9645-0DEEEE0CCD62}">
      <dgm:prSet/>
      <dgm:spPr/>
      <dgm:t>
        <a:bodyPr/>
        <a:lstStyle/>
        <a:p>
          <a:endParaRPr lang="en-US"/>
        </a:p>
      </dgm:t>
    </dgm:pt>
    <dgm:pt modelId="{3559DE0D-4210-4FEE-9132-15710CA0D357}">
      <dgm:prSet/>
      <dgm:spPr/>
      <dgm:t>
        <a:bodyPr/>
        <a:lstStyle/>
        <a:p>
          <a:r>
            <a:rPr lang="en-US"/>
            <a:t>Cons:</a:t>
          </a:r>
        </a:p>
      </dgm:t>
    </dgm:pt>
    <dgm:pt modelId="{0A63DE6A-6E06-4AA1-B6F0-8BE2A35E0732}" type="parTrans" cxnId="{04180DF4-2BB4-4C80-9809-51B95AB9B3C3}">
      <dgm:prSet/>
      <dgm:spPr/>
      <dgm:t>
        <a:bodyPr/>
        <a:lstStyle/>
        <a:p>
          <a:endParaRPr lang="en-US"/>
        </a:p>
      </dgm:t>
    </dgm:pt>
    <dgm:pt modelId="{7B816256-8CA9-446B-BED8-F7215930C0DE}" type="sibTrans" cxnId="{04180DF4-2BB4-4C80-9809-51B95AB9B3C3}">
      <dgm:prSet/>
      <dgm:spPr/>
      <dgm:t>
        <a:bodyPr/>
        <a:lstStyle/>
        <a:p>
          <a:endParaRPr lang="en-US"/>
        </a:p>
      </dgm:t>
    </dgm:pt>
    <dgm:pt modelId="{D717D482-E606-4BBC-9635-A3397DDE0C26}">
      <dgm:prSet/>
      <dgm:spPr/>
      <dgm:t>
        <a:bodyPr/>
        <a:lstStyle/>
        <a:p>
          <a:r>
            <a:rPr lang="en-US" dirty="0"/>
            <a:t>Computationally expensive</a:t>
          </a:r>
        </a:p>
      </dgm:t>
    </dgm:pt>
    <dgm:pt modelId="{8B786E64-A461-4998-AA6D-4BD3E2B7EC61}" type="parTrans" cxnId="{AA95E65F-052B-4874-9D3F-0461D7C764BD}">
      <dgm:prSet/>
      <dgm:spPr/>
      <dgm:t>
        <a:bodyPr/>
        <a:lstStyle/>
        <a:p>
          <a:endParaRPr lang="en-US"/>
        </a:p>
      </dgm:t>
    </dgm:pt>
    <dgm:pt modelId="{764723F3-BB9F-43F8-82B8-C27E36BB7DA7}" type="sibTrans" cxnId="{AA95E65F-052B-4874-9D3F-0461D7C764BD}">
      <dgm:prSet/>
      <dgm:spPr/>
      <dgm:t>
        <a:bodyPr/>
        <a:lstStyle/>
        <a:p>
          <a:endParaRPr lang="en-US"/>
        </a:p>
      </dgm:t>
    </dgm:pt>
    <dgm:pt modelId="{484614E3-583E-4BD3-9452-0A736B2D266D}">
      <dgm:prSet/>
      <dgm:spPr/>
      <dgm:t>
        <a:bodyPr/>
        <a:lstStyle/>
        <a:p>
          <a:r>
            <a:rPr lang="en-US" dirty="0"/>
            <a:t>Runtime to classify unknown points increases with amount of training data</a:t>
          </a:r>
        </a:p>
      </dgm:t>
    </dgm:pt>
    <dgm:pt modelId="{BE15126A-8273-4379-866A-625D5CC73391}" type="parTrans" cxnId="{A89B4996-019E-448B-AFC2-B0A18446BF62}">
      <dgm:prSet/>
      <dgm:spPr/>
      <dgm:t>
        <a:bodyPr/>
        <a:lstStyle/>
        <a:p>
          <a:endParaRPr lang="en-US"/>
        </a:p>
      </dgm:t>
    </dgm:pt>
    <dgm:pt modelId="{4CD03B0E-E83C-4510-A6B3-5AE7C7DB4A9C}" type="sibTrans" cxnId="{A89B4996-019E-448B-AFC2-B0A18446BF62}">
      <dgm:prSet/>
      <dgm:spPr/>
      <dgm:t>
        <a:bodyPr/>
        <a:lstStyle/>
        <a:p>
          <a:endParaRPr lang="en-US"/>
        </a:p>
      </dgm:t>
    </dgm:pt>
    <dgm:pt modelId="{60BCC4F5-0445-498F-9CA8-F558BD109E2C}">
      <dgm:prSet/>
      <dgm:spPr/>
      <dgm:t>
        <a:bodyPr/>
        <a:lstStyle/>
        <a:p>
          <a:r>
            <a:rPr lang="en-US" dirty="0"/>
            <a:t>Only works </a:t>
          </a:r>
          <a:r>
            <a:rPr lang="en-US"/>
            <a:t>with labeled </a:t>
          </a:r>
          <a:r>
            <a:rPr lang="en-US" dirty="0"/>
            <a:t>data</a:t>
          </a:r>
        </a:p>
      </dgm:t>
    </dgm:pt>
    <dgm:pt modelId="{DF5B6459-E7D0-4387-8BBD-F401AAE8D20B}" type="parTrans" cxnId="{7EE64659-E316-417C-83BF-981F5CBB961E}">
      <dgm:prSet/>
      <dgm:spPr/>
      <dgm:t>
        <a:bodyPr/>
        <a:lstStyle/>
        <a:p>
          <a:endParaRPr lang="en-US"/>
        </a:p>
      </dgm:t>
    </dgm:pt>
    <dgm:pt modelId="{F2A99092-D12B-45B9-9E0E-DD37B372B504}" type="sibTrans" cxnId="{7EE64659-E316-417C-83BF-981F5CBB961E}">
      <dgm:prSet/>
      <dgm:spPr/>
      <dgm:t>
        <a:bodyPr/>
        <a:lstStyle/>
        <a:p>
          <a:endParaRPr lang="en-US"/>
        </a:p>
      </dgm:t>
    </dgm:pt>
    <dgm:pt modelId="{2C5C3E9C-AC86-413C-8426-7D38CAE3652F}">
      <dgm:prSet/>
      <dgm:spPr/>
      <dgm:t>
        <a:bodyPr/>
        <a:lstStyle/>
        <a:p>
          <a:r>
            <a:rPr lang="en-US" dirty="0"/>
            <a:t>No training period required</a:t>
          </a:r>
        </a:p>
      </dgm:t>
    </dgm:pt>
    <dgm:pt modelId="{0893695C-CDCF-4350-95DA-1395B6C8BBEC}" type="parTrans" cxnId="{9AC617C2-E772-4665-B55F-B911C0DE8E59}">
      <dgm:prSet/>
      <dgm:spPr/>
      <dgm:t>
        <a:bodyPr/>
        <a:lstStyle/>
        <a:p>
          <a:endParaRPr lang="en-US"/>
        </a:p>
      </dgm:t>
    </dgm:pt>
    <dgm:pt modelId="{77550854-D966-4CC0-B909-55D490FD94B5}" type="sibTrans" cxnId="{9AC617C2-E772-4665-B55F-B911C0DE8E59}">
      <dgm:prSet/>
      <dgm:spPr/>
      <dgm:t>
        <a:bodyPr/>
        <a:lstStyle/>
        <a:p>
          <a:endParaRPr lang="en-US"/>
        </a:p>
      </dgm:t>
    </dgm:pt>
    <dgm:pt modelId="{6B285D0B-60CD-409E-A7E9-B0FD799F74FE}">
      <dgm:prSet/>
      <dgm:spPr/>
      <dgm:t>
        <a:bodyPr/>
        <a:lstStyle/>
        <a:p>
          <a:r>
            <a:rPr lang="en-US" dirty="0"/>
            <a:t>Testing period runtime stays constant for different values of k</a:t>
          </a:r>
        </a:p>
      </dgm:t>
    </dgm:pt>
    <dgm:pt modelId="{9ACA1073-2242-487A-9535-754AA5C23523}" type="parTrans" cxnId="{E49CB2D1-877B-427D-A41E-3DE7238947D7}">
      <dgm:prSet/>
      <dgm:spPr/>
      <dgm:t>
        <a:bodyPr/>
        <a:lstStyle/>
        <a:p>
          <a:endParaRPr lang="en-US"/>
        </a:p>
      </dgm:t>
    </dgm:pt>
    <dgm:pt modelId="{689AC23F-8AD9-4AC2-B83A-58151AE80D0D}" type="sibTrans" cxnId="{E49CB2D1-877B-427D-A41E-3DE7238947D7}">
      <dgm:prSet/>
      <dgm:spPr/>
      <dgm:t>
        <a:bodyPr/>
        <a:lstStyle/>
        <a:p>
          <a:endParaRPr lang="en-US"/>
        </a:p>
      </dgm:t>
    </dgm:pt>
    <dgm:pt modelId="{2CD03413-0824-43E8-825D-0D6DBDBDB249}" type="pres">
      <dgm:prSet presAssocID="{939B0AA9-0871-4BAB-97B0-A7C49AD4A420}" presName="linear" presStyleCnt="0">
        <dgm:presLayoutVars>
          <dgm:animLvl val="lvl"/>
          <dgm:resizeHandles val="exact"/>
        </dgm:presLayoutVars>
      </dgm:prSet>
      <dgm:spPr/>
    </dgm:pt>
    <dgm:pt modelId="{7D25EE09-CB1B-4358-A1D8-FB62421797A6}" type="pres">
      <dgm:prSet presAssocID="{35726149-4C83-4CA1-96D1-D6161132DABC}" presName="parentText" presStyleLbl="node1" presStyleIdx="0" presStyleCnt="2">
        <dgm:presLayoutVars>
          <dgm:chMax val="0"/>
          <dgm:bulletEnabled val="1"/>
        </dgm:presLayoutVars>
      </dgm:prSet>
      <dgm:spPr/>
    </dgm:pt>
    <dgm:pt modelId="{431A3F51-7ABC-4AC1-906C-548E556FF7F8}" type="pres">
      <dgm:prSet presAssocID="{35726149-4C83-4CA1-96D1-D6161132DABC}" presName="childText" presStyleLbl="revTx" presStyleIdx="0" presStyleCnt="2">
        <dgm:presLayoutVars>
          <dgm:bulletEnabled val="1"/>
        </dgm:presLayoutVars>
      </dgm:prSet>
      <dgm:spPr/>
    </dgm:pt>
    <dgm:pt modelId="{8B7A986A-6AC1-4EE6-B68E-B287A641912D}" type="pres">
      <dgm:prSet presAssocID="{3559DE0D-4210-4FEE-9132-15710CA0D357}" presName="parentText" presStyleLbl="node1" presStyleIdx="1" presStyleCnt="2">
        <dgm:presLayoutVars>
          <dgm:chMax val="0"/>
          <dgm:bulletEnabled val="1"/>
        </dgm:presLayoutVars>
      </dgm:prSet>
      <dgm:spPr/>
    </dgm:pt>
    <dgm:pt modelId="{0EC5E055-42A7-45F8-B365-2832079D1A01}" type="pres">
      <dgm:prSet presAssocID="{3559DE0D-4210-4FEE-9132-15710CA0D357}" presName="childText" presStyleLbl="revTx" presStyleIdx="1" presStyleCnt="2">
        <dgm:presLayoutVars>
          <dgm:bulletEnabled val="1"/>
        </dgm:presLayoutVars>
      </dgm:prSet>
      <dgm:spPr/>
    </dgm:pt>
  </dgm:ptLst>
  <dgm:cxnLst>
    <dgm:cxn modelId="{D16E291A-9873-4E5F-B30C-F8606772CCDD}" type="presOf" srcId="{B9136AFE-3321-4688-B143-3F8C0163C61A}" destId="{431A3F51-7ABC-4AC1-906C-548E556FF7F8}" srcOrd="0" destOrd="0" presId="urn:microsoft.com/office/officeart/2005/8/layout/vList2"/>
    <dgm:cxn modelId="{D21F4D3C-29D7-4743-A2A2-838311CE2850}" type="presOf" srcId="{8406AEB7-2754-4945-901B-130E38093BCD}" destId="{431A3F51-7ABC-4AC1-906C-548E556FF7F8}" srcOrd="0" destOrd="1" presId="urn:microsoft.com/office/officeart/2005/8/layout/vList2"/>
    <dgm:cxn modelId="{AA95E65F-052B-4874-9D3F-0461D7C764BD}" srcId="{3559DE0D-4210-4FEE-9132-15710CA0D357}" destId="{D717D482-E606-4BBC-9635-A3397DDE0C26}" srcOrd="0" destOrd="0" parTransId="{8B786E64-A461-4998-AA6D-4BD3E2B7EC61}" sibTransId="{764723F3-BB9F-43F8-82B8-C27E36BB7DA7}"/>
    <dgm:cxn modelId="{7EE64659-E316-417C-83BF-981F5CBB961E}" srcId="{3559DE0D-4210-4FEE-9132-15710CA0D357}" destId="{60BCC4F5-0445-498F-9CA8-F558BD109E2C}" srcOrd="2" destOrd="0" parTransId="{DF5B6459-E7D0-4387-8BBD-F401AAE8D20B}" sibTransId="{F2A99092-D12B-45B9-9E0E-DD37B372B504}"/>
    <dgm:cxn modelId="{6225548D-0156-4B77-949A-51521ACF2563}" type="presOf" srcId="{60BCC4F5-0445-498F-9CA8-F558BD109E2C}" destId="{0EC5E055-42A7-45F8-B365-2832079D1A01}" srcOrd="0" destOrd="2" presId="urn:microsoft.com/office/officeart/2005/8/layout/vList2"/>
    <dgm:cxn modelId="{5513F993-38E3-44E5-B50C-9317CD119B0E}" type="presOf" srcId="{2C5C3E9C-AC86-413C-8426-7D38CAE3652F}" destId="{431A3F51-7ABC-4AC1-906C-548E556FF7F8}" srcOrd="0" destOrd="2" presId="urn:microsoft.com/office/officeart/2005/8/layout/vList2"/>
    <dgm:cxn modelId="{A89B4996-019E-448B-AFC2-B0A18446BF62}" srcId="{3559DE0D-4210-4FEE-9132-15710CA0D357}" destId="{484614E3-583E-4BD3-9452-0A736B2D266D}" srcOrd="1" destOrd="0" parTransId="{BE15126A-8273-4379-866A-625D5CC73391}" sibTransId="{4CD03B0E-E83C-4510-A6B3-5AE7C7DB4A9C}"/>
    <dgm:cxn modelId="{2EBA1BA7-EDF1-4D24-8E8F-6628F952C78D}" type="presOf" srcId="{484614E3-583E-4BD3-9452-0A736B2D266D}" destId="{0EC5E055-42A7-45F8-B365-2832079D1A01}" srcOrd="0" destOrd="1" presId="urn:microsoft.com/office/officeart/2005/8/layout/vList2"/>
    <dgm:cxn modelId="{0A4AB0B4-3B4D-4FFC-988F-67BC2ACFF244}" srcId="{939B0AA9-0871-4BAB-97B0-A7C49AD4A420}" destId="{35726149-4C83-4CA1-96D1-D6161132DABC}" srcOrd="0" destOrd="0" parTransId="{F1EACB4C-6091-47CE-B897-F9368ACB3744}" sibTransId="{9E4CC7AD-5010-48F5-AEB5-DEB2A07D0981}"/>
    <dgm:cxn modelId="{39D052BE-F109-43FF-A7FC-F5848CF21D9E}" type="presOf" srcId="{6B285D0B-60CD-409E-A7E9-B0FD799F74FE}" destId="{431A3F51-7ABC-4AC1-906C-548E556FF7F8}" srcOrd="0" destOrd="3" presId="urn:microsoft.com/office/officeart/2005/8/layout/vList2"/>
    <dgm:cxn modelId="{61AB0AC2-4716-42FB-88CC-1B000EDE96F3}" type="presOf" srcId="{35726149-4C83-4CA1-96D1-D6161132DABC}" destId="{7D25EE09-CB1B-4358-A1D8-FB62421797A6}" srcOrd="0" destOrd="0" presId="urn:microsoft.com/office/officeart/2005/8/layout/vList2"/>
    <dgm:cxn modelId="{9AC617C2-E772-4665-B55F-B911C0DE8E59}" srcId="{35726149-4C83-4CA1-96D1-D6161132DABC}" destId="{2C5C3E9C-AC86-413C-8426-7D38CAE3652F}" srcOrd="2" destOrd="0" parTransId="{0893695C-CDCF-4350-95DA-1395B6C8BBEC}" sibTransId="{77550854-D966-4CC0-B909-55D490FD94B5}"/>
    <dgm:cxn modelId="{3AA733C2-2D2B-41BE-8434-5E46A115015B}" type="presOf" srcId="{939B0AA9-0871-4BAB-97B0-A7C49AD4A420}" destId="{2CD03413-0824-43E8-825D-0D6DBDBDB249}" srcOrd="0" destOrd="0" presId="urn:microsoft.com/office/officeart/2005/8/layout/vList2"/>
    <dgm:cxn modelId="{F5F73AC8-497A-46F6-9645-0DEEEE0CCD62}" srcId="{35726149-4C83-4CA1-96D1-D6161132DABC}" destId="{8406AEB7-2754-4945-901B-130E38093BCD}" srcOrd="1" destOrd="0" parTransId="{2E138A37-0351-4122-BE56-0E009F6FFD94}" sibTransId="{C2690982-62E6-4C58-B5C2-E37F83603558}"/>
    <dgm:cxn modelId="{E49CB2D1-877B-427D-A41E-3DE7238947D7}" srcId="{35726149-4C83-4CA1-96D1-D6161132DABC}" destId="{6B285D0B-60CD-409E-A7E9-B0FD799F74FE}" srcOrd="3" destOrd="0" parTransId="{9ACA1073-2242-487A-9535-754AA5C23523}" sibTransId="{689AC23F-8AD9-4AC2-B83A-58151AE80D0D}"/>
    <dgm:cxn modelId="{00776FE3-EBFF-4D83-9E1A-69C1FC3894BF}" srcId="{35726149-4C83-4CA1-96D1-D6161132DABC}" destId="{B9136AFE-3321-4688-B143-3F8C0163C61A}" srcOrd="0" destOrd="0" parTransId="{09E794CF-693C-4B2D-8DD0-D353577C9DF0}" sibTransId="{E309A287-DDD4-4016-8C3B-8BD046A2E363}"/>
    <dgm:cxn modelId="{100A95EB-8AA4-4A36-9FA6-379E360AB032}" type="presOf" srcId="{D717D482-E606-4BBC-9635-A3397DDE0C26}" destId="{0EC5E055-42A7-45F8-B365-2832079D1A01}" srcOrd="0" destOrd="0" presId="urn:microsoft.com/office/officeart/2005/8/layout/vList2"/>
    <dgm:cxn modelId="{04180DF4-2BB4-4C80-9809-51B95AB9B3C3}" srcId="{939B0AA9-0871-4BAB-97B0-A7C49AD4A420}" destId="{3559DE0D-4210-4FEE-9132-15710CA0D357}" srcOrd="1" destOrd="0" parTransId="{0A63DE6A-6E06-4AA1-B6F0-8BE2A35E0732}" sibTransId="{7B816256-8CA9-446B-BED8-F7215930C0DE}"/>
    <dgm:cxn modelId="{8C1DEDFF-6CD9-4600-9679-7FFE0777C8DD}" type="presOf" srcId="{3559DE0D-4210-4FEE-9132-15710CA0D357}" destId="{8B7A986A-6AC1-4EE6-B68E-B287A641912D}" srcOrd="0" destOrd="0" presId="urn:microsoft.com/office/officeart/2005/8/layout/vList2"/>
    <dgm:cxn modelId="{D040C4F4-10BF-41E9-AFE5-0BC642C9B7C9}" type="presParOf" srcId="{2CD03413-0824-43E8-825D-0D6DBDBDB249}" destId="{7D25EE09-CB1B-4358-A1D8-FB62421797A6}" srcOrd="0" destOrd="0" presId="urn:microsoft.com/office/officeart/2005/8/layout/vList2"/>
    <dgm:cxn modelId="{6DBC6E88-79DD-46AB-A1D9-AAD8DDDEEFC4}" type="presParOf" srcId="{2CD03413-0824-43E8-825D-0D6DBDBDB249}" destId="{431A3F51-7ABC-4AC1-906C-548E556FF7F8}" srcOrd="1" destOrd="0" presId="urn:microsoft.com/office/officeart/2005/8/layout/vList2"/>
    <dgm:cxn modelId="{B04D97A9-0179-40C1-9C1A-4F31C9B0EFFB}" type="presParOf" srcId="{2CD03413-0824-43E8-825D-0D6DBDBDB249}" destId="{8B7A986A-6AC1-4EE6-B68E-B287A641912D}" srcOrd="2" destOrd="0" presId="urn:microsoft.com/office/officeart/2005/8/layout/vList2"/>
    <dgm:cxn modelId="{6FB90283-175A-4275-A1A1-B1D5EB1C0729}" type="presParOf" srcId="{2CD03413-0824-43E8-825D-0D6DBDBDB249}" destId="{0EC5E055-42A7-45F8-B365-2832079D1A0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9B0AA9-0871-4BAB-97B0-A7C49AD4A42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5726149-4C83-4CA1-96D1-D6161132DABC}">
      <dgm:prSet/>
      <dgm:spPr/>
      <dgm:t>
        <a:bodyPr/>
        <a:lstStyle/>
        <a:p>
          <a:r>
            <a:rPr lang="en-US"/>
            <a:t>Pros:</a:t>
          </a:r>
        </a:p>
      </dgm:t>
    </dgm:pt>
    <dgm:pt modelId="{F1EACB4C-6091-47CE-B897-F9368ACB3744}" type="parTrans" cxnId="{0A4AB0B4-3B4D-4FFC-988F-67BC2ACFF244}">
      <dgm:prSet/>
      <dgm:spPr/>
      <dgm:t>
        <a:bodyPr/>
        <a:lstStyle/>
        <a:p>
          <a:endParaRPr lang="en-US"/>
        </a:p>
      </dgm:t>
    </dgm:pt>
    <dgm:pt modelId="{9E4CC7AD-5010-48F5-AEB5-DEB2A07D0981}" type="sibTrans" cxnId="{0A4AB0B4-3B4D-4FFC-988F-67BC2ACFF244}">
      <dgm:prSet/>
      <dgm:spPr/>
      <dgm:t>
        <a:bodyPr/>
        <a:lstStyle/>
        <a:p>
          <a:endParaRPr lang="en-US"/>
        </a:p>
      </dgm:t>
    </dgm:pt>
    <dgm:pt modelId="{B9136AFE-3321-4688-B143-3F8C0163C61A}">
      <dgm:prSet/>
      <dgm:spPr/>
      <dgm:t>
        <a:bodyPr/>
        <a:lstStyle/>
        <a:p>
          <a:r>
            <a:rPr lang="en-US" dirty="0"/>
            <a:t>Fairly Accurate</a:t>
          </a:r>
        </a:p>
      </dgm:t>
    </dgm:pt>
    <dgm:pt modelId="{09E794CF-693C-4B2D-8DD0-D353577C9DF0}" type="parTrans" cxnId="{00776FE3-EBFF-4D83-9E1A-69C1FC3894BF}">
      <dgm:prSet/>
      <dgm:spPr/>
      <dgm:t>
        <a:bodyPr/>
        <a:lstStyle/>
        <a:p>
          <a:endParaRPr lang="en-US"/>
        </a:p>
      </dgm:t>
    </dgm:pt>
    <dgm:pt modelId="{E309A287-DDD4-4016-8C3B-8BD046A2E363}" type="sibTrans" cxnId="{00776FE3-EBFF-4D83-9E1A-69C1FC3894BF}">
      <dgm:prSet/>
      <dgm:spPr/>
      <dgm:t>
        <a:bodyPr/>
        <a:lstStyle/>
        <a:p>
          <a:endParaRPr lang="en-US"/>
        </a:p>
      </dgm:t>
    </dgm:pt>
    <dgm:pt modelId="{8406AEB7-2754-4945-901B-130E38093BCD}">
      <dgm:prSet/>
      <dgm:spPr/>
      <dgm:t>
        <a:bodyPr/>
        <a:lstStyle/>
        <a:p>
          <a:r>
            <a:rPr lang="en-US" dirty="0"/>
            <a:t>Relatively easy to understand</a:t>
          </a:r>
        </a:p>
      </dgm:t>
    </dgm:pt>
    <dgm:pt modelId="{2E138A37-0351-4122-BE56-0E009F6FFD94}" type="parTrans" cxnId="{F5F73AC8-497A-46F6-9645-0DEEEE0CCD62}">
      <dgm:prSet/>
      <dgm:spPr/>
      <dgm:t>
        <a:bodyPr/>
        <a:lstStyle/>
        <a:p>
          <a:endParaRPr lang="en-US"/>
        </a:p>
      </dgm:t>
    </dgm:pt>
    <dgm:pt modelId="{C2690982-62E6-4C58-B5C2-E37F83603558}" type="sibTrans" cxnId="{F5F73AC8-497A-46F6-9645-0DEEEE0CCD62}">
      <dgm:prSet/>
      <dgm:spPr/>
      <dgm:t>
        <a:bodyPr/>
        <a:lstStyle/>
        <a:p>
          <a:endParaRPr lang="en-US"/>
        </a:p>
      </dgm:t>
    </dgm:pt>
    <dgm:pt modelId="{3559DE0D-4210-4FEE-9132-15710CA0D357}">
      <dgm:prSet/>
      <dgm:spPr/>
      <dgm:t>
        <a:bodyPr/>
        <a:lstStyle/>
        <a:p>
          <a:r>
            <a:rPr lang="en-US"/>
            <a:t>Cons:</a:t>
          </a:r>
        </a:p>
      </dgm:t>
    </dgm:pt>
    <dgm:pt modelId="{0A63DE6A-6E06-4AA1-B6F0-8BE2A35E0732}" type="parTrans" cxnId="{04180DF4-2BB4-4C80-9809-51B95AB9B3C3}">
      <dgm:prSet/>
      <dgm:spPr/>
      <dgm:t>
        <a:bodyPr/>
        <a:lstStyle/>
        <a:p>
          <a:endParaRPr lang="en-US"/>
        </a:p>
      </dgm:t>
    </dgm:pt>
    <dgm:pt modelId="{7B816256-8CA9-446B-BED8-F7215930C0DE}" type="sibTrans" cxnId="{04180DF4-2BB4-4C80-9809-51B95AB9B3C3}">
      <dgm:prSet/>
      <dgm:spPr/>
      <dgm:t>
        <a:bodyPr/>
        <a:lstStyle/>
        <a:p>
          <a:endParaRPr lang="en-US"/>
        </a:p>
      </dgm:t>
    </dgm:pt>
    <dgm:pt modelId="{D717D482-E606-4BBC-9635-A3397DDE0C26}">
      <dgm:prSet/>
      <dgm:spPr/>
      <dgm:t>
        <a:bodyPr/>
        <a:lstStyle/>
        <a:p>
          <a:r>
            <a:rPr lang="en-US" dirty="0"/>
            <a:t>Not as accurate as KNN</a:t>
          </a:r>
        </a:p>
      </dgm:t>
    </dgm:pt>
    <dgm:pt modelId="{8B786E64-A461-4998-AA6D-4BD3E2B7EC61}" type="parTrans" cxnId="{AA95E65F-052B-4874-9D3F-0461D7C764BD}">
      <dgm:prSet/>
      <dgm:spPr/>
      <dgm:t>
        <a:bodyPr/>
        <a:lstStyle/>
        <a:p>
          <a:endParaRPr lang="en-US"/>
        </a:p>
      </dgm:t>
    </dgm:pt>
    <dgm:pt modelId="{764723F3-BB9F-43F8-82B8-C27E36BB7DA7}" type="sibTrans" cxnId="{AA95E65F-052B-4874-9D3F-0461D7C764BD}">
      <dgm:prSet/>
      <dgm:spPr/>
      <dgm:t>
        <a:bodyPr/>
        <a:lstStyle/>
        <a:p>
          <a:endParaRPr lang="en-US"/>
        </a:p>
      </dgm:t>
    </dgm:pt>
    <dgm:pt modelId="{484614E3-583E-4BD3-9452-0A736B2D266D}">
      <dgm:prSet/>
      <dgm:spPr/>
      <dgm:t>
        <a:bodyPr/>
        <a:lstStyle/>
        <a:p>
          <a:r>
            <a:rPr lang="en-US" dirty="0"/>
            <a:t>Training time scales with amount of data</a:t>
          </a:r>
        </a:p>
      </dgm:t>
    </dgm:pt>
    <dgm:pt modelId="{BE15126A-8273-4379-866A-625D5CC73391}" type="parTrans" cxnId="{A89B4996-019E-448B-AFC2-B0A18446BF62}">
      <dgm:prSet/>
      <dgm:spPr/>
      <dgm:t>
        <a:bodyPr/>
        <a:lstStyle/>
        <a:p>
          <a:endParaRPr lang="en-US"/>
        </a:p>
      </dgm:t>
    </dgm:pt>
    <dgm:pt modelId="{4CD03B0E-E83C-4510-A6B3-5AE7C7DB4A9C}" type="sibTrans" cxnId="{A89B4996-019E-448B-AFC2-B0A18446BF62}">
      <dgm:prSet/>
      <dgm:spPr/>
      <dgm:t>
        <a:bodyPr/>
        <a:lstStyle/>
        <a:p>
          <a:endParaRPr lang="en-US"/>
        </a:p>
      </dgm:t>
    </dgm:pt>
    <dgm:pt modelId="{9A8BCCF5-6095-4F45-840A-1EDDF8134D17}">
      <dgm:prSet/>
      <dgm:spPr/>
      <dgm:t>
        <a:bodyPr/>
        <a:lstStyle/>
        <a:p>
          <a:r>
            <a:rPr lang="en-US" dirty="0"/>
            <a:t>Not as computationally expensive as KNN, and much quicker</a:t>
          </a:r>
        </a:p>
      </dgm:t>
    </dgm:pt>
    <dgm:pt modelId="{D49291DE-1A03-4D44-BF26-E8BC05F8B68E}" type="parTrans" cxnId="{F9DC0595-C414-4A20-9CF9-BB8DC683960B}">
      <dgm:prSet/>
      <dgm:spPr/>
    </dgm:pt>
    <dgm:pt modelId="{7B1DB214-4D08-430A-98AD-0138C21C7CD7}" type="sibTrans" cxnId="{F9DC0595-C414-4A20-9CF9-BB8DC683960B}">
      <dgm:prSet/>
      <dgm:spPr/>
    </dgm:pt>
    <dgm:pt modelId="{E62F7C77-A1B4-4575-B4C9-D5AB74487BB7}">
      <dgm:prSet/>
      <dgm:spPr/>
      <dgm:t>
        <a:bodyPr/>
        <a:lstStyle/>
        <a:p>
          <a:r>
            <a:rPr lang="en-US" dirty="0"/>
            <a:t>Consistent runtime post-training</a:t>
          </a:r>
        </a:p>
      </dgm:t>
    </dgm:pt>
    <dgm:pt modelId="{DB77FF56-776A-4088-A874-7E470E62795F}" type="parTrans" cxnId="{EA18BB21-BB5B-42A8-A5A7-795887B1E054}">
      <dgm:prSet/>
      <dgm:spPr/>
    </dgm:pt>
    <dgm:pt modelId="{6C5E5FC5-0AF9-4D39-A752-5798CD1AC3C7}" type="sibTrans" cxnId="{EA18BB21-BB5B-42A8-A5A7-795887B1E054}">
      <dgm:prSet/>
      <dgm:spPr/>
    </dgm:pt>
    <dgm:pt modelId="{B30595EE-5D59-42A3-BADE-BF2133D4060D}">
      <dgm:prSet/>
      <dgm:spPr/>
      <dgm:t>
        <a:bodyPr/>
        <a:lstStyle/>
        <a:p>
          <a:r>
            <a:rPr lang="en-US" dirty="0"/>
            <a:t>Can cluster unlabeled data</a:t>
          </a:r>
        </a:p>
      </dgm:t>
    </dgm:pt>
    <dgm:pt modelId="{917A5AB4-9751-4886-9983-BE9F2907CBC5}" type="parTrans" cxnId="{6953B6F0-4B49-47E0-9394-67E88A56895A}">
      <dgm:prSet/>
      <dgm:spPr/>
    </dgm:pt>
    <dgm:pt modelId="{A9425CDA-5D1C-49B5-9406-7A3127D49273}" type="sibTrans" cxnId="{6953B6F0-4B49-47E0-9394-67E88A56895A}">
      <dgm:prSet/>
      <dgm:spPr/>
    </dgm:pt>
    <dgm:pt modelId="{DE87C9A4-DC71-4242-802C-D6D3E5EFCD3B}">
      <dgm:prSet/>
      <dgm:spPr/>
      <dgm:t>
        <a:bodyPr/>
        <a:lstStyle/>
        <a:p>
          <a:r>
            <a:rPr lang="en-US" dirty="0"/>
            <a:t>Testing time scales with number of centroids/k</a:t>
          </a:r>
        </a:p>
      </dgm:t>
    </dgm:pt>
    <dgm:pt modelId="{F42D6C8A-1244-4A31-90D1-275BD061C4C9}" type="parTrans" cxnId="{480ED76C-EF9C-4175-AFED-75BC3FDF0034}">
      <dgm:prSet/>
      <dgm:spPr/>
    </dgm:pt>
    <dgm:pt modelId="{8E726299-287B-4952-94D2-323860552710}" type="sibTrans" cxnId="{480ED76C-EF9C-4175-AFED-75BC3FDF0034}">
      <dgm:prSet/>
      <dgm:spPr/>
    </dgm:pt>
    <dgm:pt modelId="{2CD03413-0824-43E8-825D-0D6DBDBDB249}" type="pres">
      <dgm:prSet presAssocID="{939B0AA9-0871-4BAB-97B0-A7C49AD4A420}" presName="linear" presStyleCnt="0">
        <dgm:presLayoutVars>
          <dgm:animLvl val="lvl"/>
          <dgm:resizeHandles val="exact"/>
        </dgm:presLayoutVars>
      </dgm:prSet>
      <dgm:spPr/>
    </dgm:pt>
    <dgm:pt modelId="{7D25EE09-CB1B-4358-A1D8-FB62421797A6}" type="pres">
      <dgm:prSet presAssocID="{35726149-4C83-4CA1-96D1-D6161132DABC}" presName="parentText" presStyleLbl="node1" presStyleIdx="0" presStyleCnt="2">
        <dgm:presLayoutVars>
          <dgm:chMax val="0"/>
          <dgm:bulletEnabled val="1"/>
        </dgm:presLayoutVars>
      </dgm:prSet>
      <dgm:spPr/>
    </dgm:pt>
    <dgm:pt modelId="{431A3F51-7ABC-4AC1-906C-548E556FF7F8}" type="pres">
      <dgm:prSet presAssocID="{35726149-4C83-4CA1-96D1-D6161132DABC}" presName="childText" presStyleLbl="revTx" presStyleIdx="0" presStyleCnt="2">
        <dgm:presLayoutVars>
          <dgm:bulletEnabled val="1"/>
        </dgm:presLayoutVars>
      </dgm:prSet>
      <dgm:spPr/>
    </dgm:pt>
    <dgm:pt modelId="{8B7A986A-6AC1-4EE6-B68E-B287A641912D}" type="pres">
      <dgm:prSet presAssocID="{3559DE0D-4210-4FEE-9132-15710CA0D357}" presName="parentText" presStyleLbl="node1" presStyleIdx="1" presStyleCnt="2">
        <dgm:presLayoutVars>
          <dgm:chMax val="0"/>
          <dgm:bulletEnabled val="1"/>
        </dgm:presLayoutVars>
      </dgm:prSet>
      <dgm:spPr/>
    </dgm:pt>
    <dgm:pt modelId="{0EC5E055-42A7-45F8-B365-2832079D1A01}" type="pres">
      <dgm:prSet presAssocID="{3559DE0D-4210-4FEE-9132-15710CA0D357}" presName="childText" presStyleLbl="revTx" presStyleIdx="1" presStyleCnt="2">
        <dgm:presLayoutVars>
          <dgm:bulletEnabled val="1"/>
        </dgm:presLayoutVars>
      </dgm:prSet>
      <dgm:spPr/>
    </dgm:pt>
  </dgm:ptLst>
  <dgm:cxnLst>
    <dgm:cxn modelId="{D16E291A-9873-4E5F-B30C-F8606772CCDD}" type="presOf" srcId="{B9136AFE-3321-4688-B143-3F8C0163C61A}" destId="{431A3F51-7ABC-4AC1-906C-548E556FF7F8}" srcOrd="0" destOrd="0" presId="urn:microsoft.com/office/officeart/2005/8/layout/vList2"/>
    <dgm:cxn modelId="{6C46591F-442D-4CD4-B06E-A455065E234E}" type="presOf" srcId="{DE87C9A4-DC71-4242-802C-D6D3E5EFCD3B}" destId="{0EC5E055-42A7-45F8-B365-2832079D1A01}" srcOrd="0" destOrd="2" presId="urn:microsoft.com/office/officeart/2005/8/layout/vList2"/>
    <dgm:cxn modelId="{EA18BB21-BB5B-42A8-A5A7-795887B1E054}" srcId="{35726149-4C83-4CA1-96D1-D6161132DABC}" destId="{E62F7C77-A1B4-4575-B4C9-D5AB74487BB7}" srcOrd="3" destOrd="0" parTransId="{DB77FF56-776A-4088-A874-7E470E62795F}" sibTransId="{6C5E5FC5-0AF9-4D39-A752-5798CD1AC3C7}"/>
    <dgm:cxn modelId="{CD898626-CCAF-4D53-8565-0C406247AC86}" type="presOf" srcId="{9A8BCCF5-6095-4F45-840A-1EDDF8134D17}" destId="{431A3F51-7ABC-4AC1-906C-548E556FF7F8}" srcOrd="0" destOrd="1" presId="urn:microsoft.com/office/officeart/2005/8/layout/vList2"/>
    <dgm:cxn modelId="{D21F4D3C-29D7-4743-A2A2-838311CE2850}" type="presOf" srcId="{8406AEB7-2754-4945-901B-130E38093BCD}" destId="{431A3F51-7ABC-4AC1-906C-548E556FF7F8}" srcOrd="0" destOrd="2" presId="urn:microsoft.com/office/officeart/2005/8/layout/vList2"/>
    <dgm:cxn modelId="{AA95E65F-052B-4874-9D3F-0461D7C764BD}" srcId="{3559DE0D-4210-4FEE-9132-15710CA0D357}" destId="{D717D482-E606-4BBC-9635-A3397DDE0C26}" srcOrd="0" destOrd="0" parTransId="{8B786E64-A461-4998-AA6D-4BD3E2B7EC61}" sibTransId="{764723F3-BB9F-43F8-82B8-C27E36BB7DA7}"/>
    <dgm:cxn modelId="{F82B5A45-5B69-4E27-8260-818CF3CD5DEC}" type="presOf" srcId="{B30595EE-5D59-42A3-BADE-BF2133D4060D}" destId="{431A3F51-7ABC-4AC1-906C-548E556FF7F8}" srcOrd="0" destOrd="4" presId="urn:microsoft.com/office/officeart/2005/8/layout/vList2"/>
    <dgm:cxn modelId="{480ED76C-EF9C-4175-AFED-75BC3FDF0034}" srcId="{3559DE0D-4210-4FEE-9132-15710CA0D357}" destId="{DE87C9A4-DC71-4242-802C-D6D3E5EFCD3B}" srcOrd="2" destOrd="0" parTransId="{F42D6C8A-1244-4A31-90D1-275BD061C4C9}" sibTransId="{8E726299-287B-4952-94D2-323860552710}"/>
    <dgm:cxn modelId="{1361BE4E-19B4-4201-9916-F6556E4B7DF7}" type="presOf" srcId="{E62F7C77-A1B4-4575-B4C9-D5AB74487BB7}" destId="{431A3F51-7ABC-4AC1-906C-548E556FF7F8}" srcOrd="0" destOrd="3" presId="urn:microsoft.com/office/officeart/2005/8/layout/vList2"/>
    <dgm:cxn modelId="{F9DC0595-C414-4A20-9CF9-BB8DC683960B}" srcId="{35726149-4C83-4CA1-96D1-D6161132DABC}" destId="{9A8BCCF5-6095-4F45-840A-1EDDF8134D17}" srcOrd="1" destOrd="0" parTransId="{D49291DE-1A03-4D44-BF26-E8BC05F8B68E}" sibTransId="{7B1DB214-4D08-430A-98AD-0138C21C7CD7}"/>
    <dgm:cxn modelId="{A89B4996-019E-448B-AFC2-B0A18446BF62}" srcId="{3559DE0D-4210-4FEE-9132-15710CA0D357}" destId="{484614E3-583E-4BD3-9452-0A736B2D266D}" srcOrd="1" destOrd="0" parTransId="{BE15126A-8273-4379-866A-625D5CC73391}" sibTransId="{4CD03B0E-E83C-4510-A6B3-5AE7C7DB4A9C}"/>
    <dgm:cxn modelId="{2EBA1BA7-EDF1-4D24-8E8F-6628F952C78D}" type="presOf" srcId="{484614E3-583E-4BD3-9452-0A736B2D266D}" destId="{0EC5E055-42A7-45F8-B365-2832079D1A01}" srcOrd="0" destOrd="1" presId="urn:microsoft.com/office/officeart/2005/8/layout/vList2"/>
    <dgm:cxn modelId="{0A4AB0B4-3B4D-4FFC-988F-67BC2ACFF244}" srcId="{939B0AA9-0871-4BAB-97B0-A7C49AD4A420}" destId="{35726149-4C83-4CA1-96D1-D6161132DABC}" srcOrd="0" destOrd="0" parTransId="{F1EACB4C-6091-47CE-B897-F9368ACB3744}" sibTransId="{9E4CC7AD-5010-48F5-AEB5-DEB2A07D0981}"/>
    <dgm:cxn modelId="{61AB0AC2-4716-42FB-88CC-1B000EDE96F3}" type="presOf" srcId="{35726149-4C83-4CA1-96D1-D6161132DABC}" destId="{7D25EE09-CB1B-4358-A1D8-FB62421797A6}" srcOrd="0" destOrd="0" presId="urn:microsoft.com/office/officeart/2005/8/layout/vList2"/>
    <dgm:cxn modelId="{3AA733C2-2D2B-41BE-8434-5E46A115015B}" type="presOf" srcId="{939B0AA9-0871-4BAB-97B0-A7C49AD4A420}" destId="{2CD03413-0824-43E8-825D-0D6DBDBDB249}" srcOrd="0" destOrd="0" presId="urn:microsoft.com/office/officeart/2005/8/layout/vList2"/>
    <dgm:cxn modelId="{F5F73AC8-497A-46F6-9645-0DEEEE0CCD62}" srcId="{35726149-4C83-4CA1-96D1-D6161132DABC}" destId="{8406AEB7-2754-4945-901B-130E38093BCD}" srcOrd="2" destOrd="0" parTransId="{2E138A37-0351-4122-BE56-0E009F6FFD94}" sibTransId="{C2690982-62E6-4C58-B5C2-E37F83603558}"/>
    <dgm:cxn modelId="{00776FE3-EBFF-4D83-9E1A-69C1FC3894BF}" srcId="{35726149-4C83-4CA1-96D1-D6161132DABC}" destId="{B9136AFE-3321-4688-B143-3F8C0163C61A}" srcOrd="0" destOrd="0" parTransId="{09E794CF-693C-4B2D-8DD0-D353577C9DF0}" sibTransId="{E309A287-DDD4-4016-8C3B-8BD046A2E363}"/>
    <dgm:cxn modelId="{100A95EB-8AA4-4A36-9FA6-379E360AB032}" type="presOf" srcId="{D717D482-E606-4BBC-9635-A3397DDE0C26}" destId="{0EC5E055-42A7-45F8-B365-2832079D1A01}" srcOrd="0" destOrd="0" presId="urn:microsoft.com/office/officeart/2005/8/layout/vList2"/>
    <dgm:cxn modelId="{6953B6F0-4B49-47E0-9394-67E88A56895A}" srcId="{35726149-4C83-4CA1-96D1-D6161132DABC}" destId="{B30595EE-5D59-42A3-BADE-BF2133D4060D}" srcOrd="4" destOrd="0" parTransId="{917A5AB4-9751-4886-9983-BE9F2907CBC5}" sibTransId="{A9425CDA-5D1C-49B5-9406-7A3127D49273}"/>
    <dgm:cxn modelId="{04180DF4-2BB4-4C80-9809-51B95AB9B3C3}" srcId="{939B0AA9-0871-4BAB-97B0-A7C49AD4A420}" destId="{3559DE0D-4210-4FEE-9132-15710CA0D357}" srcOrd="1" destOrd="0" parTransId="{0A63DE6A-6E06-4AA1-B6F0-8BE2A35E0732}" sibTransId="{7B816256-8CA9-446B-BED8-F7215930C0DE}"/>
    <dgm:cxn modelId="{8C1DEDFF-6CD9-4600-9679-7FFE0777C8DD}" type="presOf" srcId="{3559DE0D-4210-4FEE-9132-15710CA0D357}" destId="{8B7A986A-6AC1-4EE6-B68E-B287A641912D}" srcOrd="0" destOrd="0" presId="urn:microsoft.com/office/officeart/2005/8/layout/vList2"/>
    <dgm:cxn modelId="{D040C4F4-10BF-41E9-AFE5-0BC642C9B7C9}" type="presParOf" srcId="{2CD03413-0824-43E8-825D-0D6DBDBDB249}" destId="{7D25EE09-CB1B-4358-A1D8-FB62421797A6}" srcOrd="0" destOrd="0" presId="urn:microsoft.com/office/officeart/2005/8/layout/vList2"/>
    <dgm:cxn modelId="{6DBC6E88-79DD-46AB-A1D9-AAD8DDDEEFC4}" type="presParOf" srcId="{2CD03413-0824-43E8-825D-0D6DBDBDB249}" destId="{431A3F51-7ABC-4AC1-906C-548E556FF7F8}" srcOrd="1" destOrd="0" presId="urn:microsoft.com/office/officeart/2005/8/layout/vList2"/>
    <dgm:cxn modelId="{B04D97A9-0179-40C1-9C1A-4F31C9B0EFFB}" type="presParOf" srcId="{2CD03413-0824-43E8-825D-0D6DBDBDB249}" destId="{8B7A986A-6AC1-4EE6-B68E-B287A641912D}" srcOrd="2" destOrd="0" presId="urn:microsoft.com/office/officeart/2005/8/layout/vList2"/>
    <dgm:cxn modelId="{6FB90283-175A-4275-A1A1-B1D5EB1C0729}" type="presParOf" srcId="{2CD03413-0824-43E8-825D-0D6DBDBDB249}" destId="{0EC5E055-42A7-45F8-B365-2832079D1A0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9B0AA9-0871-4BAB-97B0-A7C49AD4A42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5726149-4C83-4CA1-96D1-D6161132DABC}">
      <dgm:prSet/>
      <dgm:spPr/>
      <dgm:t>
        <a:bodyPr/>
        <a:lstStyle/>
        <a:p>
          <a:r>
            <a:rPr lang="en-US"/>
            <a:t>Pros:</a:t>
          </a:r>
        </a:p>
      </dgm:t>
    </dgm:pt>
    <dgm:pt modelId="{F1EACB4C-6091-47CE-B897-F9368ACB3744}" type="parTrans" cxnId="{0A4AB0B4-3B4D-4FFC-988F-67BC2ACFF244}">
      <dgm:prSet/>
      <dgm:spPr/>
      <dgm:t>
        <a:bodyPr/>
        <a:lstStyle/>
        <a:p>
          <a:endParaRPr lang="en-US"/>
        </a:p>
      </dgm:t>
    </dgm:pt>
    <dgm:pt modelId="{9E4CC7AD-5010-48F5-AEB5-DEB2A07D0981}" type="sibTrans" cxnId="{0A4AB0B4-3B4D-4FFC-988F-67BC2ACFF244}">
      <dgm:prSet/>
      <dgm:spPr/>
      <dgm:t>
        <a:bodyPr/>
        <a:lstStyle/>
        <a:p>
          <a:endParaRPr lang="en-US"/>
        </a:p>
      </dgm:t>
    </dgm:pt>
    <dgm:pt modelId="{B9136AFE-3321-4688-B143-3F8C0163C61A}">
      <dgm:prSet/>
      <dgm:spPr/>
      <dgm:t>
        <a:bodyPr/>
        <a:lstStyle/>
        <a:p>
          <a:r>
            <a:rPr lang="en-US" dirty="0"/>
            <a:t>Rather than classifying unknown data, MLR can predict outputs with one or more input variables</a:t>
          </a:r>
        </a:p>
      </dgm:t>
    </dgm:pt>
    <dgm:pt modelId="{09E794CF-693C-4B2D-8DD0-D353577C9DF0}" type="parTrans" cxnId="{00776FE3-EBFF-4D83-9E1A-69C1FC3894BF}">
      <dgm:prSet/>
      <dgm:spPr/>
      <dgm:t>
        <a:bodyPr/>
        <a:lstStyle/>
        <a:p>
          <a:endParaRPr lang="en-US"/>
        </a:p>
      </dgm:t>
    </dgm:pt>
    <dgm:pt modelId="{E309A287-DDD4-4016-8C3B-8BD046A2E363}" type="sibTrans" cxnId="{00776FE3-EBFF-4D83-9E1A-69C1FC3894BF}">
      <dgm:prSet/>
      <dgm:spPr/>
      <dgm:t>
        <a:bodyPr/>
        <a:lstStyle/>
        <a:p>
          <a:endParaRPr lang="en-US"/>
        </a:p>
      </dgm:t>
    </dgm:pt>
    <dgm:pt modelId="{3559DE0D-4210-4FEE-9132-15710CA0D357}">
      <dgm:prSet/>
      <dgm:spPr/>
      <dgm:t>
        <a:bodyPr/>
        <a:lstStyle/>
        <a:p>
          <a:r>
            <a:rPr lang="en-US"/>
            <a:t>Cons:</a:t>
          </a:r>
        </a:p>
      </dgm:t>
    </dgm:pt>
    <dgm:pt modelId="{0A63DE6A-6E06-4AA1-B6F0-8BE2A35E0732}" type="parTrans" cxnId="{04180DF4-2BB4-4C80-9809-51B95AB9B3C3}">
      <dgm:prSet/>
      <dgm:spPr/>
      <dgm:t>
        <a:bodyPr/>
        <a:lstStyle/>
        <a:p>
          <a:endParaRPr lang="en-US"/>
        </a:p>
      </dgm:t>
    </dgm:pt>
    <dgm:pt modelId="{7B816256-8CA9-446B-BED8-F7215930C0DE}" type="sibTrans" cxnId="{04180DF4-2BB4-4C80-9809-51B95AB9B3C3}">
      <dgm:prSet/>
      <dgm:spPr/>
      <dgm:t>
        <a:bodyPr/>
        <a:lstStyle/>
        <a:p>
          <a:endParaRPr lang="en-US"/>
        </a:p>
      </dgm:t>
    </dgm:pt>
    <dgm:pt modelId="{D717D482-E606-4BBC-9635-A3397DDE0C26}">
      <dgm:prSet/>
      <dgm:spPr/>
      <dgm:t>
        <a:bodyPr/>
        <a:lstStyle/>
        <a:p>
          <a:r>
            <a:rPr lang="en-US" dirty="0"/>
            <a:t>Model accuracy largely depends on how closely correlated the examined data is</a:t>
          </a:r>
        </a:p>
      </dgm:t>
    </dgm:pt>
    <dgm:pt modelId="{8B786E64-A461-4998-AA6D-4BD3E2B7EC61}" type="parTrans" cxnId="{AA95E65F-052B-4874-9D3F-0461D7C764BD}">
      <dgm:prSet/>
      <dgm:spPr/>
      <dgm:t>
        <a:bodyPr/>
        <a:lstStyle/>
        <a:p>
          <a:endParaRPr lang="en-US"/>
        </a:p>
      </dgm:t>
    </dgm:pt>
    <dgm:pt modelId="{764723F3-BB9F-43F8-82B8-C27E36BB7DA7}" type="sibTrans" cxnId="{AA95E65F-052B-4874-9D3F-0461D7C764BD}">
      <dgm:prSet/>
      <dgm:spPr/>
      <dgm:t>
        <a:bodyPr/>
        <a:lstStyle/>
        <a:p>
          <a:endParaRPr lang="en-US"/>
        </a:p>
      </dgm:t>
    </dgm:pt>
    <dgm:pt modelId="{CA126652-2C78-4DA4-934A-334F4C00F7BB}">
      <dgm:prSet/>
      <dgm:spPr/>
      <dgm:t>
        <a:bodyPr/>
        <a:lstStyle/>
        <a:p>
          <a:r>
            <a:rPr lang="en-US" dirty="0"/>
            <a:t>Can be very useful for predicting future values</a:t>
          </a:r>
        </a:p>
      </dgm:t>
    </dgm:pt>
    <dgm:pt modelId="{F9DA3BC8-89CD-4AA7-A217-463F182F44E1}" type="parTrans" cxnId="{011BE885-501E-4BF2-B86C-D71BD0D1592B}">
      <dgm:prSet/>
      <dgm:spPr/>
      <dgm:t>
        <a:bodyPr/>
        <a:lstStyle/>
        <a:p>
          <a:endParaRPr lang="en-US"/>
        </a:p>
      </dgm:t>
    </dgm:pt>
    <dgm:pt modelId="{7EE1B8DB-9524-4BC4-9AFC-CCF16F522534}" type="sibTrans" cxnId="{011BE885-501E-4BF2-B86C-D71BD0D1592B}">
      <dgm:prSet/>
      <dgm:spPr/>
      <dgm:t>
        <a:bodyPr/>
        <a:lstStyle/>
        <a:p>
          <a:endParaRPr lang="en-US"/>
        </a:p>
      </dgm:t>
    </dgm:pt>
    <dgm:pt modelId="{1008B87F-4D32-49D7-8EA0-C6F7F9B730B0}">
      <dgm:prSet/>
      <dgm:spPr/>
      <dgm:t>
        <a:bodyPr/>
        <a:lstStyle/>
        <a:p>
          <a:r>
            <a:rPr lang="en-US" dirty="0"/>
            <a:t>Depending on the amount and type of data, the algorithm can take a short amount of time to converge on coefficient and bias values</a:t>
          </a:r>
        </a:p>
      </dgm:t>
    </dgm:pt>
    <dgm:pt modelId="{E7823CA8-6ED9-46F3-9481-C562C37199D7}" type="parTrans" cxnId="{F45076C3-D1F4-4162-9D05-1977B2F04023}">
      <dgm:prSet/>
      <dgm:spPr/>
      <dgm:t>
        <a:bodyPr/>
        <a:lstStyle/>
        <a:p>
          <a:endParaRPr lang="en-US"/>
        </a:p>
      </dgm:t>
    </dgm:pt>
    <dgm:pt modelId="{1C81BA89-4125-4FBC-A1F2-66304C6EC780}" type="sibTrans" cxnId="{F45076C3-D1F4-4162-9D05-1977B2F04023}">
      <dgm:prSet/>
      <dgm:spPr/>
      <dgm:t>
        <a:bodyPr/>
        <a:lstStyle/>
        <a:p>
          <a:endParaRPr lang="en-US"/>
        </a:p>
      </dgm:t>
    </dgm:pt>
    <dgm:pt modelId="{3E71F244-05EF-40BF-BE35-F14B006FD472}">
      <dgm:prSet/>
      <dgm:spPr/>
      <dgm:t>
        <a:bodyPr/>
        <a:lstStyle/>
        <a:p>
          <a:endParaRPr lang="en-US" dirty="0"/>
        </a:p>
      </dgm:t>
    </dgm:pt>
    <dgm:pt modelId="{B73FA799-D48A-4209-83A6-75FADC978931}" type="parTrans" cxnId="{73A874B9-9143-4367-A780-27A2DDF31406}">
      <dgm:prSet/>
      <dgm:spPr/>
      <dgm:t>
        <a:bodyPr/>
        <a:lstStyle/>
        <a:p>
          <a:endParaRPr lang="en-US"/>
        </a:p>
      </dgm:t>
    </dgm:pt>
    <dgm:pt modelId="{E90295C7-AF92-4ABF-ADFC-8F6FC29BC210}" type="sibTrans" cxnId="{73A874B9-9143-4367-A780-27A2DDF31406}">
      <dgm:prSet/>
      <dgm:spPr/>
      <dgm:t>
        <a:bodyPr/>
        <a:lstStyle/>
        <a:p>
          <a:endParaRPr lang="en-US"/>
        </a:p>
      </dgm:t>
    </dgm:pt>
    <dgm:pt modelId="{145AB587-88EE-4C3F-9370-6066E5CF7AAE}">
      <dgm:prSet/>
      <dgm:spPr/>
      <dgm:t>
        <a:bodyPr/>
        <a:lstStyle/>
        <a:p>
          <a:r>
            <a:rPr lang="en-US" dirty="0"/>
            <a:t>Can only reliably predict data with a linear/planar/hyperplanar correlation</a:t>
          </a:r>
        </a:p>
      </dgm:t>
    </dgm:pt>
    <dgm:pt modelId="{57F20062-BDA0-40C2-92A3-03303C3A8312}" type="parTrans" cxnId="{0481690A-673A-462F-8913-087D04296AC7}">
      <dgm:prSet/>
      <dgm:spPr/>
      <dgm:t>
        <a:bodyPr/>
        <a:lstStyle/>
        <a:p>
          <a:endParaRPr lang="en-US"/>
        </a:p>
      </dgm:t>
    </dgm:pt>
    <dgm:pt modelId="{F1549C03-4CAE-42B3-BC8C-63AEC1F74654}" type="sibTrans" cxnId="{0481690A-673A-462F-8913-087D04296AC7}">
      <dgm:prSet/>
      <dgm:spPr/>
      <dgm:t>
        <a:bodyPr/>
        <a:lstStyle/>
        <a:p>
          <a:endParaRPr lang="en-US"/>
        </a:p>
      </dgm:t>
    </dgm:pt>
    <dgm:pt modelId="{2CD03413-0824-43E8-825D-0D6DBDBDB249}" type="pres">
      <dgm:prSet presAssocID="{939B0AA9-0871-4BAB-97B0-A7C49AD4A420}" presName="linear" presStyleCnt="0">
        <dgm:presLayoutVars>
          <dgm:animLvl val="lvl"/>
          <dgm:resizeHandles val="exact"/>
        </dgm:presLayoutVars>
      </dgm:prSet>
      <dgm:spPr/>
    </dgm:pt>
    <dgm:pt modelId="{7D25EE09-CB1B-4358-A1D8-FB62421797A6}" type="pres">
      <dgm:prSet presAssocID="{35726149-4C83-4CA1-96D1-D6161132DABC}" presName="parentText" presStyleLbl="node1" presStyleIdx="0" presStyleCnt="2">
        <dgm:presLayoutVars>
          <dgm:chMax val="0"/>
          <dgm:bulletEnabled val="1"/>
        </dgm:presLayoutVars>
      </dgm:prSet>
      <dgm:spPr/>
    </dgm:pt>
    <dgm:pt modelId="{431A3F51-7ABC-4AC1-906C-548E556FF7F8}" type="pres">
      <dgm:prSet presAssocID="{35726149-4C83-4CA1-96D1-D6161132DABC}" presName="childText" presStyleLbl="revTx" presStyleIdx="0" presStyleCnt="2">
        <dgm:presLayoutVars>
          <dgm:bulletEnabled val="1"/>
        </dgm:presLayoutVars>
      </dgm:prSet>
      <dgm:spPr/>
    </dgm:pt>
    <dgm:pt modelId="{8B7A986A-6AC1-4EE6-B68E-B287A641912D}" type="pres">
      <dgm:prSet presAssocID="{3559DE0D-4210-4FEE-9132-15710CA0D357}" presName="parentText" presStyleLbl="node1" presStyleIdx="1" presStyleCnt="2">
        <dgm:presLayoutVars>
          <dgm:chMax val="0"/>
          <dgm:bulletEnabled val="1"/>
        </dgm:presLayoutVars>
      </dgm:prSet>
      <dgm:spPr/>
    </dgm:pt>
    <dgm:pt modelId="{0EC5E055-42A7-45F8-B365-2832079D1A01}" type="pres">
      <dgm:prSet presAssocID="{3559DE0D-4210-4FEE-9132-15710CA0D357}" presName="childText" presStyleLbl="revTx" presStyleIdx="1" presStyleCnt="2">
        <dgm:presLayoutVars>
          <dgm:bulletEnabled val="1"/>
        </dgm:presLayoutVars>
      </dgm:prSet>
      <dgm:spPr/>
    </dgm:pt>
  </dgm:ptLst>
  <dgm:cxnLst>
    <dgm:cxn modelId="{0481690A-673A-462F-8913-087D04296AC7}" srcId="{3559DE0D-4210-4FEE-9132-15710CA0D357}" destId="{145AB587-88EE-4C3F-9370-6066E5CF7AAE}" srcOrd="1" destOrd="0" parTransId="{57F20062-BDA0-40C2-92A3-03303C3A8312}" sibTransId="{F1549C03-4CAE-42B3-BC8C-63AEC1F74654}"/>
    <dgm:cxn modelId="{D16E291A-9873-4E5F-B30C-F8606772CCDD}" type="presOf" srcId="{B9136AFE-3321-4688-B143-3F8C0163C61A}" destId="{431A3F51-7ABC-4AC1-906C-548E556FF7F8}" srcOrd="0" destOrd="0" presId="urn:microsoft.com/office/officeart/2005/8/layout/vList2"/>
    <dgm:cxn modelId="{77312E40-771A-413A-B2D8-41FCAFF6978E}" type="presOf" srcId="{1008B87F-4D32-49D7-8EA0-C6F7F9B730B0}" destId="{431A3F51-7ABC-4AC1-906C-548E556FF7F8}" srcOrd="0" destOrd="2" presId="urn:microsoft.com/office/officeart/2005/8/layout/vList2"/>
    <dgm:cxn modelId="{AA95E65F-052B-4874-9D3F-0461D7C764BD}" srcId="{3559DE0D-4210-4FEE-9132-15710CA0D357}" destId="{D717D482-E606-4BBC-9635-A3397DDE0C26}" srcOrd="0" destOrd="0" parTransId="{8B786E64-A461-4998-AA6D-4BD3E2B7EC61}" sibTransId="{764723F3-BB9F-43F8-82B8-C27E36BB7DA7}"/>
    <dgm:cxn modelId="{011BE885-501E-4BF2-B86C-D71BD0D1592B}" srcId="{35726149-4C83-4CA1-96D1-D6161132DABC}" destId="{CA126652-2C78-4DA4-934A-334F4C00F7BB}" srcOrd="1" destOrd="0" parTransId="{F9DA3BC8-89CD-4AA7-A217-463F182F44E1}" sibTransId="{7EE1B8DB-9524-4BC4-9AFC-CCF16F522534}"/>
    <dgm:cxn modelId="{5ECCF085-8E7E-41A0-AAC3-153E66EF7726}" type="presOf" srcId="{145AB587-88EE-4C3F-9370-6066E5CF7AAE}" destId="{0EC5E055-42A7-45F8-B365-2832079D1A01}" srcOrd="0" destOrd="1" presId="urn:microsoft.com/office/officeart/2005/8/layout/vList2"/>
    <dgm:cxn modelId="{A88FB791-2252-42E8-AFF0-C88A441FCB00}" type="presOf" srcId="{3E71F244-05EF-40BF-BE35-F14B006FD472}" destId="{0EC5E055-42A7-45F8-B365-2832079D1A01}" srcOrd="0" destOrd="2" presId="urn:microsoft.com/office/officeart/2005/8/layout/vList2"/>
    <dgm:cxn modelId="{180AF1B2-49F0-4D40-8E0B-7A088BC165B6}" type="presOf" srcId="{CA126652-2C78-4DA4-934A-334F4C00F7BB}" destId="{431A3F51-7ABC-4AC1-906C-548E556FF7F8}" srcOrd="0" destOrd="1" presId="urn:microsoft.com/office/officeart/2005/8/layout/vList2"/>
    <dgm:cxn modelId="{0A4AB0B4-3B4D-4FFC-988F-67BC2ACFF244}" srcId="{939B0AA9-0871-4BAB-97B0-A7C49AD4A420}" destId="{35726149-4C83-4CA1-96D1-D6161132DABC}" srcOrd="0" destOrd="0" parTransId="{F1EACB4C-6091-47CE-B897-F9368ACB3744}" sibTransId="{9E4CC7AD-5010-48F5-AEB5-DEB2A07D0981}"/>
    <dgm:cxn modelId="{73A874B9-9143-4367-A780-27A2DDF31406}" srcId="{3559DE0D-4210-4FEE-9132-15710CA0D357}" destId="{3E71F244-05EF-40BF-BE35-F14B006FD472}" srcOrd="2" destOrd="0" parTransId="{B73FA799-D48A-4209-83A6-75FADC978931}" sibTransId="{E90295C7-AF92-4ABF-ADFC-8F6FC29BC210}"/>
    <dgm:cxn modelId="{61AB0AC2-4716-42FB-88CC-1B000EDE96F3}" type="presOf" srcId="{35726149-4C83-4CA1-96D1-D6161132DABC}" destId="{7D25EE09-CB1B-4358-A1D8-FB62421797A6}" srcOrd="0" destOrd="0" presId="urn:microsoft.com/office/officeart/2005/8/layout/vList2"/>
    <dgm:cxn modelId="{3AA733C2-2D2B-41BE-8434-5E46A115015B}" type="presOf" srcId="{939B0AA9-0871-4BAB-97B0-A7C49AD4A420}" destId="{2CD03413-0824-43E8-825D-0D6DBDBDB249}" srcOrd="0" destOrd="0" presId="urn:microsoft.com/office/officeart/2005/8/layout/vList2"/>
    <dgm:cxn modelId="{F45076C3-D1F4-4162-9D05-1977B2F04023}" srcId="{35726149-4C83-4CA1-96D1-D6161132DABC}" destId="{1008B87F-4D32-49D7-8EA0-C6F7F9B730B0}" srcOrd="2" destOrd="0" parTransId="{E7823CA8-6ED9-46F3-9481-C562C37199D7}" sibTransId="{1C81BA89-4125-4FBC-A1F2-66304C6EC780}"/>
    <dgm:cxn modelId="{00776FE3-EBFF-4D83-9E1A-69C1FC3894BF}" srcId="{35726149-4C83-4CA1-96D1-D6161132DABC}" destId="{B9136AFE-3321-4688-B143-3F8C0163C61A}" srcOrd="0" destOrd="0" parTransId="{09E794CF-693C-4B2D-8DD0-D353577C9DF0}" sibTransId="{E309A287-DDD4-4016-8C3B-8BD046A2E363}"/>
    <dgm:cxn modelId="{100A95EB-8AA4-4A36-9FA6-379E360AB032}" type="presOf" srcId="{D717D482-E606-4BBC-9635-A3397DDE0C26}" destId="{0EC5E055-42A7-45F8-B365-2832079D1A01}" srcOrd="0" destOrd="0" presId="urn:microsoft.com/office/officeart/2005/8/layout/vList2"/>
    <dgm:cxn modelId="{04180DF4-2BB4-4C80-9809-51B95AB9B3C3}" srcId="{939B0AA9-0871-4BAB-97B0-A7C49AD4A420}" destId="{3559DE0D-4210-4FEE-9132-15710CA0D357}" srcOrd="1" destOrd="0" parTransId="{0A63DE6A-6E06-4AA1-B6F0-8BE2A35E0732}" sibTransId="{7B816256-8CA9-446B-BED8-F7215930C0DE}"/>
    <dgm:cxn modelId="{8C1DEDFF-6CD9-4600-9679-7FFE0777C8DD}" type="presOf" srcId="{3559DE0D-4210-4FEE-9132-15710CA0D357}" destId="{8B7A986A-6AC1-4EE6-B68E-B287A641912D}" srcOrd="0" destOrd="0" presId="urn:microsoft.com/office/officeart/2005/8/layout/vList2"/>
    <dgm:cxn modelId="{D040C4F4-10BF-41E9-AFE5-0BC642C9B7C9}" type="presParOf" srcId="{2CD03413-0824-43E8-825D-0D6DBDBDB249}" destId="{7D25EE09-CB1B-4358-A1D8-FB62421797A6}" srcOrd="0" destOrd="0" presId="urn:microsoft.com/office/officeart/2005/8/layout/vList2"/>
    <dgm:cxn modelId="{6DBC6E88-79DD-46AB-A1D9-AAD8DDDEEFC4}" type="presParOf" srcId="{2CD03413-0824-43E8-825D-0D6DBDBDB249}" destId="{431A3F51-7ABC-4AC1-906C-548E556FF7F8}" srcOrd="1" destOrd="0" presId="urn:microsoft.com/office/officeart/2005/8/layout/vList2"/>
    <dgm:cxn modelId="{B04D97A9-0179-40C1-9C1A-4F31C9B0EFFB}" type="presParOf" srcId="{2CD03413-0824-43E8-825D-0D6DBDBDB249}" destId="{8B7A986A-6AC1-4EE6-B68E-B287A641912D}" srcOrd="2" destOrd="0" presId="urn:microsoft.com/office/officeart/2005/8/layout/vList2"/>
    <dgm:cxn modelId="{6FB90283-175A-4275-A1A1-B1D5EB1C0729}" type="presParOf" srcId="{2CD03413-0824-43E8-825D-0D6DBDBDB249}" destId="{0EC5E055-42A7-45F8-B365-2832079D1A0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39B0AA9-0871-4BAB-97B0-A7C49AD4A42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5726149-4C83-4CA1-96D1-D6161132DABC}">
      <dgm:prSet/>
      <dgm:spPr/>
      <dgm:t>
        <a:bodyPr/>
        <a:lstStyle/>
        <a:p>
          <a:r>
            <a:rPr lang="en-US"/>
            <a:t>Pros:</a:t>
          </a:r>
        </a:p>
      </dgm:t>
    </dgm:pt>
    <dgm:pt modelId="{F1EACB4C-6091-47CE-B897-F9368ACB3744}" type="parTrans" cxnId="{0A4AB0B4-3B4D-4FFC-988F-67BC2ACFF244}">
      <dgm:prSet/>
      <dgm:spPr/>
      <dgm:t>
        <a:bodyPr/>
        <a:lstStyle/>
        <a:p>
          <a:endParaRPr lang="en-US"/>
        </a:p>
      </dgm:t>
    </dgm:pt>
    <dgm:pt modelId="{9E4CC7AD-5010-48F5-AEB5-DEB2A07D0981}" type="sibTrans" cxnId="{0A4AB0B4-3B4D-4FFC-988F-67BC2ACFF244}">
      <dgm:prSet/>
      <dgm:spPr/>
      <dgm:t>
        <a:bodyPr/>
        <a:lstStyle/>
        <a:p>
          <a:endParaRPr lang="en-US"/>
        </a:p>
      </dgm:t>
    </dgm:pt>
    <dgm:pt modelId="{B9136AFE-3321-4688-B143-3F8C0163C61A}">
      <dgm:prSet/>
      <dgm:spPr/>
      <dgm:t>
        <a:bodyPr/>
        <a:lstStyle/>
        <a:p>
          <a:r>
            <a:rPr lang="en-US" dirty="0"/>
            <a:t>NNs can be used for both regression and classification</a:t>
          </a:r>
        </a:p>
      </dgm:t>
    </dgm:pt>
    <dgm:pt modelId="{09E794CF-693C-4B2D-8DD0-D353577C9DF0}" type="parTrans" cxnId="{00776FE3-EBFF-4D83-9E1A-69C1FC3894BF}">
      <dgm:prSet/>
      <dgm:spPr/>
      <dgm:t>
        <a:bodyPr/>
        <a:lstStyle/>
        <a:p>
          <a:endParaRPr lang="en-US"/>
        </a:p>
      </dgm:t>
    </dgm:pt>
    <dgm:pt modelId="{E309A287-DDD4-4016-8C3B-8BD046A2E363}" type="sibTrans" cxnId="{00776FE3-EBFF-4D83-9E1A-69C1FC3894BF}">
      <dgm:prSet/>
      <dgm:spPr/>
      <dgm:t>
        <a:bodyPr/>
        <a:lstStyle/>
        <a:p>
          <a:endParaRPr lang="en-US"/>
        </a:p>
      </dgm:t>
    </dgm:pt>
    <dgm:pt modelId="{3559DE0D-4210-4FEE-9132-15710CA0D357}">
      <dgm:prSet/>
      <dgm:spPr/>
      <dgm:t>
        <a:bodyPr/>
        <a:lstStyle/>
        <a:p>
          <a:r>
            <a:rPr lang="en-US"/>
            <a:t>Cons:</a:t>
          </a:r>
        </a:p>
      </dgm:t>
    </dgm:pt>
    <dgm:pt modelId="{0A63DE6A-6E06-4AA1-B6F0-8BE2A35E0732}" type="parTrans" cxnId="{04180DF4-2BB4-4C80-9809-51B95AB9B3C3}">
      <dgm:prSet/>
      <dgm:spPr/>
      <dgm:t>
        <a:bodyPr/>
        <a:lstStyle/>
        <a:p>
          <a:endParaRPr lang="en-US"/>
        </a:p>
      </dgm:t>
    </dgm:pt>
    <dgm:pt modelId="{7B816256-8CA9-446B-BED8-F7215930C0DE}" type="sibTrans" cxnId="{04180DF4-2BB4-4C80-9809-51B95AB9B3C3}">
      <dgm:prSet/>
      <dgm:spPr/>
      <dgm:t>
        <a:bodyPr/>
        <a:lstStyle/>
        <a:p>
          <a:endParaRPr lang="en-US"/>
        </a:p>
      </dgm:t>
    </dgm:pt>
    <dgm:pt modelId="{D717D482-E606-4BBC-9635-A3397DDE0C26}">
      <dgm:prSet/>
      <dgm:spPr/>
      <dgm:t>
        <a:bodyPr/>
        <a:lstStyle/>
        <a:p>
          <a:r>
            <a:rPr lang="en-US" dirty="0"/>
            <a:t>If there is a high volume of training data or if the training data itself has a lot of data features, training can take a very long time</a:t>
          </a:r>
        </a:p>
      </dgm:t>
    </dgm:pt>
    <dgm:pt modelId="{8B786E64-A461-4998-AA6D-4BD3E2B7EC61}" type="parTrans" cxnId="{AA95E65F-052B-4874-9D3F-0461D7C764BD}">
      <dgm:prSet/>
      <dgm:spPr/>
      <dgm:t>
        <a:bodyPr/>
        <a:lstStyle/>
        <a:p>
          <a:endParaRPr lang="en-US"/>
        </a:p>
      </dgm:t>
    </dgm:pt>
    <dgm:pt modelId="{764723F3-BB9F-43F8-82B8-C27E36BB7DA7}" type="sibTrans" cxnId="{AA95E65F-052B-4874-9D3F-0461D7C764BD}">
      <dgm:prSet/>
      <dgm:spPr/>
      <dgm:t>
        <a:bodyPr/>
        <a:lstStyle/>
        <a:p>
          <a:endParaRPr lang="en-US"/>
        </a:p>
      </dgm:t>
    </dgm:pt>
    <dgm:pt modelId="{3E71F244-05EF-40BF-BE35-F14B006FD472}">
      <dgm:prSet/>
      <dgm:spPr/>
      <dgm:t>
        <a:bodyPr/>
        <a:lstStyle/>
        <a:p>
          <a:r>
            <a:rPr lang="en-US" dirty="0"/>
            <a:t>Training is very computationally expensive. For example, if you have a neural network with 4 layers, the first with 5 neurons, the second with 10 neurons, the third with 10 neurons, and the fourth with 8 neurons, for each run of back propagation 4,000 weights are updated, and this is done for each training point</a:t>
          </a:r>
        </a:p>
      </dgm:t>
    </dgm:pt>
    <dgm:pt modelId="{B73FA799-D48A-4209-83A6-75FADC978931}" type="parTrans" cxnId="{73A874B9-9143-4367-A780-27A2DDF31406}">
      <dgm:prSet/>
      <dgm:spPr/>
      <dgm:t>
        <a:bodyPr/>
        <a:lstStyle/>
        <a:p>
          <a:endParaRPr lang="en-US"/>
        </a:p>
      </dgm:t>
    </dgm:pt>
    <dgm:pt modelId="{E90295C7-AF92-4ABF-ADFC-8F6FC29BC210}" type="sibTrans" cxnId="{73A874B9-9143-4367-A780-27A2DDF31406}">
      <dgm:prSet/>
      <dgm:spPr/>
      <dgm:t>
        <a:bodyPr/>
        <a:lstStyle/>
        <a:p>
          <a:endParaRPr lang="en-US"/>
        </a:p>
      </dgm:t>
    </dgm:pt>
    <dgm:pt modelId="{C3EE7707-9FEE-4D78-8B4C-DBBA77C808E3}">
      <dgm:prSet/>
      <dgm:spPr/>
      <dgm:t>
        <a:bodyPr/>
        <a:lstStyle/>
        <a:p>
          <a:r>
            <a:rPr lang="en-US" dirty="0"/>
            <a:t>Extremely quick at predicting unknown data</a:t>
          </a:r>
        </a:p>
      </dgm:t>
    </dgm:pt>
    <dgm:pt modelId="{0DBF3BC6-15CD-4FF6-8C09-B01EA893DF6F}" type="parTrans" cxnId="{21D8CE44-997A-40A8-AA8C-18E3D13EE4FD}">
      <dgm:prSet/>
      <dgm:spPr/>
      <dgm:t>
        <a:bodyPr/>
        <a:lstStyle/>
        <a:p>
          <a:endParaRPr lang="en-US"/>
        </a:p>
      </dgm:t>
    </dgm:pt>
    <dgm:pt modelId="{058F60F1-0BBA-4F7F-8314-1F39079E098A}" type="sibTrans" cxnId="{21D8CE44-997A-40A8-AA8C-18E3D13EE4FD}">
      <dgm:prSet/>
      <dgm:spPr/>
      <dgm:t>
        <a:bodyPr/>
        <a:lstStyle/>
        <a:p>
          <a:endParaRPr lang="en-US"/>
        </a:p>
      </dgm:t>
    </dgm:pt>
    <dgm:pt modelId="{2E3CFE5A-AF51-45BC-ADA3-6642BD6A2478}">
      <dgm:prSet/>
      <dgm:spPr/>
      <dgm:t>
        <a:bodyPr/>
        <a:lstStyle/>
        <a:p>
          <a:r>
            <a:rPr lang="en-US" dirty="0"/>
            <a:t>Can constantly be trained further, with its accuracy increasing with the more data it gets</a:t>
          </a:r>
        </a:p>
      </dgm:t>
    </dgm:pt>
    <dgm:pt modelId="{A7271D72-CA26-4599-BB5F-B5F529C81062}" type="parTrans" cxnId="{6DF94E39-33EB-47F0-9016-572A04012D2C}">
      <dgm:prSet/>
      <dgm:spPr/>
      <dgm:t>
        <a:bodyPr/>
        <a:lstStyle/>
        <a:p>
          <a:endParaRPr lang="en-US"/>
        </a:p>
      </dgm:t>
    </dgm:pt>
    <dgm:pt modelId="{D3A7AD8C-92BF-4C09-919D-9483AE0201E1}" type="sibTrans" cxnId="{6DF94E39-33EB-47F0-9016-572A04012D2C}">
      <dgm:prSet/>
      <dgm:spPr/>
      <dgm:t>
        <a:bodyPr/>
        <a:lstStyle/>
        <a:p>
          <a:endParaRPr lang="en-US"/>
        </a:p>
      </dgm:t>
    </dgm:pt>
    <dgm:pt modelId="{2CD03413-0824-43E8-825D-0D6DBDBDB249}" type="pres">
      <dgm:prSet presAssocID="{939B0AA9-0871-4BAB-97B0-A7C49AD4A420}" presName="linear" presStyleCnt="0">
        <dgm:presLayoutVars>
          <dgm:animLvl val="lvl"/>
          <dgm:resizeHandles val="exact"/>
        </dgm:presLayoutVars>
      </dgm:prSet>
      <dgm:spPr/>
    </dgm:pt>
    <dgm:pt modelId="{7D25EE09-CB1B-4358-A1D8-FB62421797A6}" type="pres">
      <dgm:prSet presAssocID="{35726149-4C83-4CA1-96D1-D6161132DABC}" presName="parentText" presStyleLbl="node1" presStyleIdx="0" presStyleCnt="2">
        <dgm:presLayoutVars>
          <dgm:chMax val="0"/>
          <dgm:bulletEnabled val="1"/>
        </dgm:presLayoutVars>
      </dgm:prSet>
      <dgm:spPr/>
    </dgm:pt>
    <dgm:pt modelId="{431A3F51-7ABC-4AC1-906C-548E556FF7F8}" type="pres">
      <dgm:prSet presAssocID="{35726149-4C83-4CA1-96D1-D6161132DABC}" presName="childText" presStyleLbl="revTx" presStyleIdx="0" presStyleCnt="2">
        <dgm:presLayoutVars>
          <dgm:bulletEnabled val="1"/>
        </dgm:presLayoutVars>
      </dgm:prSet>
      <dgm:spPr/>
    </dgm:pt>
    <dgm:pt modelId="{8B7A986A-6AC1-4EE6-B68E-B287A641912D}" type="pres">
      <dgm:prSet presAssocID="{3559DE0D-4210-4FEE-9132-15710CA0D357}" presName="parentText" presStyleLbl="node1" presStyleIdx="1" presStyleCnt="2">
        <dgm:presLayoutVars>
          <dgm:chMax val="0"/>
          <dgm:bulletEnabled val="1"/>
        </dgm:presLayoutVars>
      </dgm:prSet>
      <dgm:spPr/>
    </dgm:pt>
    <dgm:pt modelId="{0EC5E055-42A7-45F8-B365-2832079D1A01}" type="pres">
      <dgm:prSet presAssocID="{3559DE0D-4210-4FEE-9132-15710CA0D357}" presName="childText" presStyleLbl="revTx" presStyleIdx="1" presStyleCnt="2">
        <dgm:presLayoutVars>
          <dgm:bulletEnabled val="1"/>
        </dgm:presLayoutVars>
      </dgm:prSet>
      <dgm:spPr/>
    </dgm:pt>
  </dgm:ptLst>
  <dgm:cxnLst>
    <dgm:cxn modelId="{D16E291A-9873-4E5F-B30C-F8606772CCDD}" type="presOf" srcId="{B9136AFE-3321-4688-B143-3F8C0163C61A}" destId="{431A3F51-7ABC-4AC1-906C-548E556FF7F8}" srcOrd="0" destOrd="0" presId="urn:microsoft.com/office/officeart/2005/8/layout/vList2"/>
    <dgm:cxn modelId="{6DF94E39-33EB-47F0-9016-572A04012D2C}" srcId="{35726149-4C83-4CA1-96D1-D6161132DABC}" destId="{2E3CFE5A-AF51-45BC-ADA3-6642BD6A2478}" srcOrd="2" destOrd="0" parTransId="{A7271D72-CA26-4599-BB5F-B5F529C81062}" sibTransId="{D3A7AD8C-92BF-4C09-919D-9483AE0201E1}"/>
    <dgm:cxn modelId="{AA95E65F-052B-4874-9D3F-0461D7C764BD}" srcId="{3559DE0D-4210-4FEE-9132-15710CA0D357}" destId="{D717D482-E606-4BBC-9635-A3397DDE0C26}" srcOrd="0" destOrd="0" parTransId="{8B786E64-A461-4998-AA6D-4BD3E2B7EC61}" sibTransId="{764723F3-BB9F-43F8-82B8-C27E36BB7DA7}"/>
    <dgm:cxn modelId="{21D8CE44-997A-40A8-AA8C-18E3D13EE4FD}" srcId="{35726149-4C83-4CA1-96D1-D6161132DABC}" destId="{C3EE7707-9FEE-4D78-8B4C-DBBA77C808E3}" srcOrd="1" destOrd="0" parTransId="{0DBF3BC6-15CD-4FF6-8C09-B01EA893DF6F}" sibTransId="{058F60F1-0BBA-4F7F-8314-1F39079E098A}"/>
    <dgm:cxn modelId="{C6E89B6A-2E1D-4DDA-89B0-E063176505A9}" type="presOf" srcId="{C3EE7707-9FEE-4D78-8B4C-DBBA77C808E3}" destId="{431A3F51-7ABC-4AC1-906C-548E556FF7F8}" srcOrd="0" destOrd="1" presId="urn:microsoft.com/office/officeart/2005/8/layout/vList2"/>
    <dgm:cxn modelId="{A88FB791-2252-42E8-AFF0-C88A441FCB00}" type="presOf" srcId="{3E71F244-05EF-40BF-BE35-F14B006FD472}" destId="{0EC5E055-42A7-45F8-B365-2832079D1A01}" srcOrd="0" destOrd="1" presId="urn:microsoft.com/office/officeart/2005/8/layout/vList2"/>
    <dgm:cxn modelId="{0A4AB0B4-3B4D-4FFC-988F-67BC2ACFF244}" srcId="{939B0AA9-0871-4BAB-97B0-A7C49AD4A420}" destId="{35726149-4C83-4CA1-96D1-D6161132DABC}" srcOrd="0" destOrd="0" parTransId="{F1EACB4C-6091-47CE-B897-F9368ACB3744}" sibTransId="{9E4CC7AD-5010-48F5-AEB5-DEB2A07D0981}"/>
    <dgm:cxn modelId="{73A874B9-9143-4367-A780-27A2DDF31406}" srcId="{3559DE0D-4210-4FEE-9132-15710CA0D357}" destId="{3E71F244-05EF-40BF-BE35-F14B006FD472}" srcOrd="1" destOrd="0" parTransId="{B73FA799-D48A-4209-83A6-75FADC978931}" sibTransId="{E90295C7-AF92-4ABF-ADFC-8F6FC29BC210}"/>
    <dgm:cxn modelId="{61AB0AC2-4716-42FB-88CC-1B000EDE96F3}" type="presOf" srcId="{35726149-4C83-4CA1-96D1-D6161132DABC}" destId="{7D25EE09-CB1B-4358-A1D8-FB62421797A6}" srcOrd="0" destOrd="0" presId="urn:microsoft.com/office/officeart/2005/8/layout/vList2"/>
    <dgm:cxn modelId="{3AA733C2-2D2B-41BE-8434-5E46A115015B}" type="presOf" srcId="{939B0AA9-0871-4BAB-97B0-A7C49AD4A420}" destId="{2CD03413-0824-43E8-825D-0D6DBDBDB249}" srcOrd="0" destOrd="0" presId="urn:microsoft.com/office/officeart/2005/8/layout/vList2"/>
    <dgm:cxn modelId="{5BB49DD7-D8F3-49C6-87D5-21643646575B}" type="presOf" srcId="{2E3CFE5A-AF51-45BC-ADA3-6642BD6A2478}" destId="{431A3F51-7ABC-4AC1-906C-548E556FF7F8}" srcOrd="0" destOrd="2" presId="urn:microsoft.com/office/officeart/2005/8/layout/vList2"/>
    <dgm:cxn modelId="{00776FE3-EBFF-4D83-9E1A-69C1FC3894BF}" srcId="{35726149-4C83-4CA1-96D1-D6161132DABC}" destId="{B9136AFE-3321-4688-B143-3F8C0163C61A}" srcOrd="0" destOrd="0" parTransId="{09E794CF-693C-4B2D-8DD0-D353577C9DF0}" sibTransId="{E309A287-DDD4-4016-8C3B-8BD046A2E363}"/>
    <dgm:cxn modelId="{100A95EB-8AA4-4A36-9FA6-379E360AB032}" type="presOf" srcId="{D717D482-E606-4BBC-9635-A3397DDE0C26}" destId="{0EC5E055-42A7-45F8-B365-2832079D1A01}" srcOrd="0" destOrd="0" presId="urn:microsoft.com/office/officeart/2005/8/layout/vList2"/>
    <dgm:cxn modelId="{04180DF4-2BB4-4C80-9809-51B95AB9B3C3}" srcId="{939B0AA9-0871-4BAB-97B0-A7C49AD4A420}" destId="{3559DE0D-4210-4FEE-9132-15710CA0D357}" srcOrd="1" destOrd="0" parTransId="{0A63DE6A-6E06-4AA1-B6F0-8BE2A35E0732}" sibTransId="{7B816256-8CA9-446B-BED8-F7215930C0DE}"/>
    <dgm:cxn modelId="{8C1DEDFF-6CD9-4600-9679-7FFE0777C8DD}" type="presOf" srcId="{3559DE0D-4210-4FEE-9132-15710CA0D357}" destId="{8B7A986A-6AC1-4EE6-B68E-B287A641912D}" srcOrd="0" destOrd="0" presId="urn:microsoft.com/office/officeart/2005/8/layout/vList2"/>
    <dgm:cxn modelId="{D040C4F4-10BF-41E9-AFE5-0BC642C9B7C9}" type="presParOf" srcId="{2CD03413-0824-43E8-825D-0D6DBDBDB249}" destId="{7D25EE09-CB1B-4358-A1D8-FB62421797A6}" srcOrd="0" destOrd="0" presId="urn:microsoft.com/office/officeart/2005/8/layout/vList2"/>
    <dgm:cxn modelId="{6DBC6E88-79DD-46AB-A1D9-AAD8DDDEEFC4}" type="presParOf" srcId="{2CD03413-0824-43E8-825D-0D6DBDBDB249}" destId="{431A3F51-7ABC-4AC1-906C-548E556FF7F8}" srcOrd="1" destOrd="0" presId="urn:microsoft.com/office/officeart/2005/8/layout/vList2"/>
    <dgm:cxn modelId="{B04D97A9-0179-40C1-9C1A-4F31C9B0EFFB}" type="presParOf" srcId="{2CD03413-0824-43E8-825D-0D6DBDBDB249}" destId="{8B7A986A-6AC1-4EE6-B68E-B287A641912D}" srcOrd="2" destOrd="0" presId="urn:microsoft.com/office/officeart/2005/8/layout/vList2"/>
    <dgm:cxn modelId="{6FB90283-175A-4275-A1A1-B1D5EB1C0729}" type="presParOf" srcId="{2CD03413-0824-43E8-825D-0D6DBDBDB249}" destId="{0EC5E055-42A7-45F8-B365-2832079D1A0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25EE09-CB1B-4358-A1D8-FB62421797A6}">
      <dsp:nvSpPr>
        <dsp:cNvPr id="0" name=""/>
        <dsp:cNvSpPr/>
      </dsp:nvSpPr>
      <dsp:spPr>
        <a:xfrm>
          <a:off x="0" y="49369"/>
          <a:ext cx="6812280" cy="79150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Pros:</a:t>
          </a:r>
        </a:p>
      </dsp:txBody>
      <dsp:txXfrm>
        <a:off x="38638" y="88007"/>
        <a:ext cx="6735004" cy="714229"/>
      </dsp:txXfrm>
    </dsp:sp>
    <dsp:sp modelId="{431A3F51-7ABC-4AC1-906C-548E556FF7F8}">
      <dsp:nvSpPr>
        <dsp:cNvPr id="0" name=""/>
        <dsp:cNvSpPr/>
      </dsp:nvSpPr>
      <dsp:spPr>
        <a:xfrm>
          <a:off x="0" y="840874"/>
          <a:ext cx="6812280" cy="2151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29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a:t>Very accurate with lots of data</a:t>
          </a:r>
        </a:p>
        <a:p>
          <a:pPr marL="228600" lvl="1" indent="-228600" algn="l" defTabSz="1155700">
            <a:lnSpc>
              <a:spcPct val="90000"/>
            </a:lnSpc>
            <a:spcBef>
              <a:spcPct val="0"/>
            </a:spcBef>
            <a:spcAft>
              <a:spcPct val="20000"/>
            </a:spcAft>
            <a:buChar char="•"/>
          </a:pPr>
          <a:r>
            <a:rPr lang="en-US" sz="2600" kern="1200" dirty="0"/>
            <a:t>Relatively easy to understand</a:t>
          </a:r>
        </a:p>
        <a:p>
          <a:pPr marL="228600" lvl="1" indent="-228600" algn="l" defTabSz="1155700">
            <a:lnSpc>
              <a:spcPct val="90000"/>
            </a:lnSpc>
            <a:spcBef>
              <a:spcPct val="0"/>
            </a:spcBef>
            <a:spcAft>
              <a:spcPct val="20000"/>
            </a:spcAft>
            <a:buChar char="•"/>
          </a:pPr>
          <a:r>
            <a:rPr lang="en-US" sz="2600" kern="1200" dirty="0"/>
            <a:t>No training period required</a:t>
          </a:r>
        </a:p>
        <a:p>
          <a:pPr marL="228600" lvl="1" indent="-228600" algn="l" defTabSz="1155700">
            <a:lnSpc>
              <a:spcPct val="90000"/>
            </a:lnSpc>
            <a:spcBef>
              <a:spcPct val="0"/>
            </a:spcBef>
            <a:spcAft>
              <a:spcPct val="20000"/>
            </a:spcAft>
            <a:buChar char="•"/>
          </a:pPr>
          <a:r>
            <a:rPr lang="en-US" sz="2600" kern="1200" dirty="0"/>
            <a:t>Testing period runtime stays constant for different values of k</a:t>
          </a:r>
        </a:p>
      </dsp:txBody>
      <dsp:txXfrm>
        <a:off x="0" y="840874"/>
        <a:ext cx="6812280" cy="2151765"/>
      </dsp:txXfrm>
    </dsp:sp>
    <dsp:sp modelId="{8B7A986A-6AC1-4EE6-B68E-B287A641912D}">
      <dsp:nvSpPr>
        <dsp:cNvPr id="0" name=""/>
        <dsp:cNvSpPr/>
      </dsp:nvSpPr>
      <dsp:spPr>
        <a:xfrm>
          <a:off x="0" y="2992639"/>
          <a:ext cx="6812280" cy="791505"/>
        </a:xfrm>
        <a:prstGeom prst="roundRect">
          <a:avLst/>
        </a:prstGeom>
        <a:solidFill>
          <a:schemeClr val="accent2">
            <a:hueOff val="967761"/>
            <a:satOff val="-9447"/>
            <a:lumOff val="-43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Cons:</a:t>
          </a:r>
        </a:p>
      </dsp:txBody>
      <dsp:txXfrm>
        <a:off x="38638" y="3031277"/>
        <a:ext cx="6735004" cy="714229"/>
      </dsp:txXfrm>
    </dsp:sp>
    <dsp:sp modelId="{0EC5E055-42A7-45F8-B365-2832079D1A01}">
      <dsp:nvSpPr>
        <dsp:cNvPr id="0" name=""/>
        <dsp:cNvSpPr/>
      </dsp:nvSpPr>
      <dsp:spPr>
        <a:xfrm>
          <a:off x="0" y="3784144"/>
          <a:ext cx="6812280" cy="170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29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Computationally expensive</a:t>
          </a:r>
        </a:p>
        <a:p>
          <a:pPr marL="228600" lvl="1" indent="-228600" algn="l" defTabSz="1155700">
            <a:lnSpc>
              <a:spcPct val="90000"/>
            </a:lnSpc>
            <a:spcBef>
              <a:spcPct val="0"/>
            </a:spcBef>
            <a:spcAft>
              <a:spcPct val="20000"/>
            </a:spcAft>
            <a:buChar char="•"/>
          </a:pPr>
          <a:r>
            <a:rPr lang="en-US" sz="2600" kern="1200" dirty="0"/>
            <a:t>Runtime to classify unknown points increases with amount of training data</a:t>
          </a:r>
        </a:p>
        <a:p>
          <a:pPr marL="228600" lvl="1" indent="-228600" algn="l" defTabSz="1155700">
            <a:lnSpc>
              <a:spcPct val="90000"/>
            </a:lnSpc>
            <a:spcBef>
              <a:spcPct val="0"/>
            </a:spcBef>
            <a:spcAft>
              <a:spcPct val="20000"/>
            </a:spcAft>
            <a:buChar char="•"/>
          </a:pPr>
          <a:r>
            <a:rPr lang="en-US" sz="2600" kern="1200" dirty="0"/>
            <a:t>Only works </a:t>
          </a:r>
          <a:r>
            <a:rPr lang="en-US" sz="2600" kern="1200"/>
            <a:t>with labeled </a:t>
          </a:r>
          <a:r>
            <a:rPr lang="en-US" sz="2600" kern="1200" dirty="0"/>
            <a:t>data</a:t>
          </a:r>
        </a:p>
      </dsp:txBody>
      <dsp:txXfrm>
        <a:off x="0" y="3784144"/>
        <a:ext cx="6812280" cy="17077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25EE09-CB1B-4358-A1D8-FB62421797A6}">
      <dsp:nvSpPr>
        <dsp:cNvPr id="0" name=""/>
        <dsp:cNvSpPr/>
      </dsp:nvSpPr>
      <dsp:spPr>
        <a:xfrm>
          <a:off x="0" y="21784"/>
          <a:ext cx="6812280" cy="7435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Pros:</a:t>
          </a:r>
        </a:p>
      </dsp:txBody>
      <dsp:txXfrm>
        <a:off x="36296" y="58080"/>
        <a:ext cx="6739688" cy="670943"/>
      </dsp:txXfrm>
    </dsp:sp>
    <dsp:sp modelId="{431A3F51-7ABC-4AC1-906C-548E556FF7F8}">
      <dsp:nvSpPr>
        <dsp:cNvPr id="0" name=""/>
        <dsp:cNvSpPr/>
      </dsp:nvSpPr>
      <dsp:spPr>
        <a:xfrm>
          <a:off x="0" y="765319"/>
          <a:ext cx="6812280" cy="2438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29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Fairly Accurate</a:t>
          </a:r>
        </a:p>
        <a:p>
          <a:pPr marL="228600" lvl="1" indent="-228600" algn="l" defTabSz="1066800">
            <a:lnSpc>
              <a:spcPct val="90000"/>
            </a:lnSpc>
            <a:spcBef>
              <a:spcPct val="0"/>
            </a:spcBef>
            <a:spcAft>
              <a:spcPct val="20000"/>
            </a:spcAft>
            <a:buChar char="•"/>
          </a:pPr>
          <a:r>
            <a:rPr lang="en-US" sz="2400" kern="1200" dirty="0"/>
            <a:t>Not as computationally expensive as KNN, and much quicker</a:t>
          </a:r>
        </a:p>
        <a:p>
          <a:pPr marL="228600" lvl="1" indent="-228600" algn="l" defTabSz="1066800">
            <a:lnSpc>
              <a:spcPct val="90000"/>
            </a:lnSpc>
            <a:spcBef>
              <a:spcPct val="0"/>
            </a:spcBef>
            <a:spcAft>
              <a:spcPct val="20000"/>
            </a:spcAft>
            <a:buChar char="•"/>
          </a:pPr>
          <a:r>
            <a:rPr lang="en-US" sz="2400" kern="1200" dirty="0"/>
            <a:t>Relatively easy to understand</a:t>
          </a:r>
        </a:p>
        <a:p>
          <a:pPr marL="228600" lvl="1" indent="-228600" algn="l" defTabSz="1066800">
            <a:lnSpc>
              <a:spcPct val="90000"/>
            </a:lnSpc>
            <a:spcBef>
              <a:spcPct val="0"/>
            </a:spcBef>
            <a:spcAft>
              <a:spcPct val="20000"/>
            </a:spcAft>
            <a:buChar char="•"/>
          </a:pPr>
          <a:r>
            <a:rPr lang="en-US" sz="2400" kern="1200" dirty="0"/>
            <a:t>Consistent runtime post-training</a:t>
          </a:r>
        </a:p>
        <a:p>
          <a:pPr marL="228600" lvl="1" indent="-228600" algn="l" defTabSz="1066800">
            <a:lnSpc>
              <a:spcPct val="90000"/>
            </a:lnSpc>
            <a:spcBef>
              <a:spcPct val="0"/>
            </a:spcBef>
            <a:spcAft>
              <a:spcPct val="20000"/>
            </a:spcAft>
            <a:buChar char="•"/>
          </a:pPr>
          <a:r>
            <a:rPr lang="en-US" sz="2400" kern="1200" dirty="0"/>
            <a:t>Can cluster unlabeled data</a:t>
          </a:r>
        </a:p>
      </dsp:txBody>
      <dsp:txXfrm>
        <a:off x="0" y="765319"/>
        <a:ext cx="6812280" cy="2438460"/>
      </dsp:txXfrm>
    </dsp:sp>
    <dsp:sp modelId="{8B7A986A-6AC1-4EE6-B68E-B287A641912D}">
      <dsp:nvSpPr>
        <dsp:cNvPr id="0" name=""/>
        <dsp:cNvSpPr/>
      </dsp:nvSpPr>
      <dsp:spPr>
        <a:xfrm>
          <a:off x="0" y="3203779"/>
          <a:ext cx="6812280" cy="743535"/>
        </a:xfrm>
        <a:prstGeom prst="roundRect">
          <a:avLst/>
        </a:prstGeom>
        <a:solidFill>
          <a:schemeClr val="accent2">
            <a:hueOff val="967761"/>
            <a:satOff val="-9447"/>
            <a:lumOff val="-43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Cons:</a:t>
          </a:r>
        </a:p>
      </dsp:txBody>
      <dsp:txXfrm>
        <a:off x="36296" y="3240075"/>
        <a:ext cx="6739688" cy="670943"/>
      </dsp:txXfrm>
    </dsp:sp>
    <dsp:sp modelId="{0EC5E055-42A7-45F8-B365-2832079D1A01}">
      <dsp:nvSpPr>
        <dsp:cNvPr id="0" name=""/>
        <dsp:cNvSpPr/>
      </dsp:nvSpPr>
      <dsp:spPr>
        <a:xfrm>
          <a:off x="0" y="3947314"/>
          <a:ext cx="6812280" cy="1572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29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Not as accurate as KNN</a:t>
          </a:r>
        </a:p>
        <a:p>
          <a:pPr marL="228600" lvl="1" indent="-228600" algn="l" defTabSz="1066800">
            <a:lnSpc>
              <a:spcPct val="90000"/>
            </a:lnSpc>
            <a:spcBef>
              <a:spcPct val="0"/>
            </a:spcBef>
            <a:spcAft>
              <a:spcPct val="20000"/>
            </a:spcAft>
            <a:buChar char="•"/>
          </a:pPr>
          <a:r>
            <a:rPr lang="en-US" sz="2400" kern="1200" dirty="0"/>
            <a:t>Training time scales with amount of data</a:t>
          </a:r>
        </a:p>
        <a:p>
          <a:pPr marL="228600" lvl="1" indent="-228600" algn="l" defTabSz="1066800">
            <a:lnSpc>
              <a:spcPct val="90000"/>
            </a:lnSpc>
            <a:spcBef>
              <a:spcPct val="0"/>
            </a:spcBef>
            <a:spcAft>
              <a:spcPct val="20000"/>
            </a:spcAft>
            <a:buChar char="•"/>
          </a:pPr>
          <a:r>
            <a:rPr lang="en-US" sz="2400" kern="1200" dirty="0"/>
            <a:t>Testing time scales with number of centroids/k</a:t>
          </a:r>
        </a:p>
      </dsp:txBody>
      <dsp:txXfrm>
        <a:off x="0" y="3947314"/>
        <a:ext cx="6812280" cy="15721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25EE09-CB1B-4358-A1D8-FB62421797A6}">
      <dsp:nvSpPr>
        <dsp:cNvPr id="0" name=""/>
        <dsp:cNvSpPr/>
      </dsp:nvSpPr>
      <dsp:spPr>
        <a:xfrm>
          <a:off x="0" y="26981"/>
          <a:ext cx="6812280" cy="6715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Pros:</a:t>
          </a:r>
        </a:p>
      </dsp:txBody>
      <dsp:txXfrm>
        <a:off x="32784" y="59765"/>
        <a:ext cx="6746712" cy="606012"/>
      </dsp:txXfrm>
    </dsp:sp>
    <dsp:sp modelId="{431A3F51-7ABC-4AC1-906C-548E556FF7F8}">
      <dsp:nvSpPr>
        <dsp:cNvPr id="0" name=""/>
        <dsp:cNvSpPr/>
      </dsp:nvSpPr>
      <dsp:spPr>
        <a:xfrm>
          <a:off x="0" y="698562"/>
          <a:ext cx="6812280" cy="2376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29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Rather than classifying unknown data, MLR can predict outputs with one or more input variables</a:t>
          </a:r>
        </a:p>
        <a:p>
          <a:pPr marL="228600" lvl="1" indent="-228600" algn="l" defTabSz="977900">
            <a:lnSpc>
              <a:spcPct val="90000"/>
            </a:lnSpc>
            <a:spcBef>
              <a:spcPct val="0"/>
            </a:spcBef>
            <a:spcAft>
              <a:spcPct val="20000"/>
            </a:spcAft>
            <a:buChar char="•"/>
          </a:pPr>
          <a:r>
            <a:rPr lang="en-US" sz="2200" kern="1200" dirty="0"/>
            <a:t>Can be very useful for predicting future values</a:t>
          </a:r>
        </a:p>
        <a:p>
          <a:pPr marL="228600" lvl="1" indent="-228600" algn="l" defTabSz="977900">
            <a:lnSpc>
              <a:spcPct val="90000"/>
            </a:lnSpc>
            <a:spcBef>
              <a:spcPct val="0"/>
            </a:spcBef>
            <a:spcAft>
              <a:spcPct val="20000"/>
            </a:spcAft>
            <a:buChar char="•"/>
          </a:pPr>
          <a:r>
            <a:rPr lang="en-US" sz="2200" kern="1200" dirty="0"/>
            <a:t>Depending on the amount and type of data, the algorithm can take a short amount of time to converge on coefficient and bias values</a:t>
          </a:r>
        </a:p>
      </dsp:txBody>
      <dsp:txXfrm>
        <a:off x="0" y="698562"/>
        <a:ext cx="6812280" cy="2376360"/>
      </dsp:txXfrm>
    </dsp:sp>
    <dsp:sp modelId="{8B7A986A-6AC1-4EE6-B68E-B287A641912D}">
      <dsp:nvSpPr>
        <dsp:cNvPr id="0" name=""/>
        <dsp:cNvSpPr/>
      </dsp:nvSpPr>
      <dsp:spPr>
        <a:xfrm>
          <a:off x="0" y="3074922"/>
          <a:ext cx="6812280" cy="671580"/>
        </a:xfrm>
        <a:prstGeom prst="roundRect">
          <a:avLst/>
        </a:prstGeom>
        <a:solidFill>
          <a:schemeClr val="accent2">
            <a:hueOff val="967761"/>
            <a:satOff val="-9447"/>
            <a:lumOff val="-43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Cons:</a:t>
          </a:r>
        </a:p>
      </dsp:txBody>
      <dsp:txXfrm>
        <a:off x="32784" y="3107706"/>
        <a:ext cx="6746712" cy="606012"/>
      </dsp:txXfrm>
    </dsp:sp>
    <dsp:sp modelId="{0EC5E055-42A7-45F8-B365-2832079D1A01}">
      <dsp:nvSpPr>
        <dsp:cNvPr id="0" name=""/>
        <dsp:cNvSpPr/>
      </dsp:nvSpPr>
      <dsp:spPr>
        <a:xfrm>
          <a:off x="0" y="3746502"/>
          <a:ext cx="6812280" cy="1767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29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Model accuracy largely depends on how closely correlated the examined data is</a:t>
          </a:r>
        </a:p>
        <a:p>
          <a:pPr marL="228600" lvl="1" indent="-228600" algn="l" defTabSz="977900">
            <a:lnSpc>
              <a:spcPct val="90000"/>
            </a:lnSpc>
            <a:spcBef>
              <a:spcPct val="0"/>
            </a:spcBef>
            <a:spcAft>
              <a:spcPct val="20000"/>
            </a:spcAft>
            <a:buChar char="•"/>
          </a:pPr>
          <a:r>
            <a:rPr lang="en-US" sz="2200" kern="1200" dirty="0"/>
            <a:t>Can only reliably predict data with a linear/planar/hyperplanar correlation</a:t>
          </a:r>
        </a:p>
        <a:p>
          <a:pPr marL="228600" lvl="1" indent="-228600" algn="l" defTabSz="977900">
            <a:lnSpc>
              <a:spcPct val="90000"/>
            </a:lnSpc>
            <a:spcBef>
              <a:spcPct val="0"/>
            </a:spcBef>
            <a:spcAft>
              <a:spcPct val="20000"/>
            </a:spcAft>
            <a:buChar char="•"/>
          </a:pPr>
          <a:endParaRPr lang="en-US" sz="2200" kern="1200" dirty="0"/>
        </a:p>
      </dsp:txBody>
      <dsp:txXfrm>
        <a:off x="0" y="3746502"/>
        <a:ext cx="6812280" cy="17677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25EE09-CB1B-4358-A1D8-FB62421797A6}">
      <dsp:nvSpPr>
        <dsp:cNvPr id="0" name=""/>
        <dsp:cNvSpPr/>
      </dsp:nvSpPr>
      <dsp:spPr>
        <a:xfrm>
          <a:off x="0" y="307151"/>
          <a:ext cx="6812280" cy="5756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Pros:</a:t>
          </a:r>
        </a:p>
      </dsp:txBody>
      <dsp:txXfrm>
        <a:off x="28100" y="335251"/>
        <a:ext cx="6756080" cy="519439"/>
      </dsp:txXfrm>
    </dsp:sp>
    <dsp:sp modelId="{431A3F51-7ABC-4AC1-906C-548E556FF7F8}">
      <dsp:nvSpPr>
        <dsp:cNvPr id="0" name=""/>
        <dsp:cNvSpPr/>
      </dsp:nvSpPr>
      <dsp:spPr>
        <a:xfrm>
          <a:off x="0" y="882791"/>
          <a:ext cx="6812280" cy="124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29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NNs can be used for both regression and classification</a:t>
          </a:r>
        </a:p>
        <a:p>
          <a:pPr marL="171450" lvl="1" indent="-171450" algn="l" defTabSz="844550">
            <a:lnSpc>
              <a:spcPct val="90000"/>
            </a:lnSpc>
            <a:spcBef>
              <a:spcPct val="0"/>
            </a:spcBef>
            <a:spcAft>
              <a:spcPct val="20000"/>
            </a:spcAft>
            <a:buChar char="•"/>
          </a:pPr>
          <a:r>
            <a:rPr lang="en-US" sz="1900" kern="1200" dirty="0"/>
            <a:t>Extremely quick at predicting unknown data</a:t>
          </a:r>
        </a:p>
        <a:p>
          <a:pPr marL="171450" lvl="1" indent="-171450" algn="l" defTabSz="844550">
            <a:lnSpc>
              <a:spcPct val="90000"/>
            </a:lnSpc>
            <a:spcBef>
              <a:spcPct val="0"/>
            </a:spcBef>
            <a:spcAft>
              <a:spcPct val="20000"/>
            </a:spcAft>
            <a:buChar char="•"/>
          </a:pPr>
          <a:r>
            <a:rPr lang="en-US" sz="1900" kern="1200" dirty="0"/>
            <a:t>Can constantly be trained further, with its accuracy increasing with the more data it gets</a:t>
          </a:r>
        </a:p>
      </dsp:txBody>
      <dsp:txXfrm>
        <a:off x="0" y="882791"/>
        <a:ext cx="6812280" cy="1242000"/>
      </dsp:txXfrm>
    </dsp:sp>
    <dsp:sp modelId="{8B7A986A-6AC1-4EE6-B68E-B287A641912D}">
      <dsp:nvSpPr>
        <dsp:cNvPr id="0" name=""/>
        <dsp:cNvSpPr/>
      </dsp:nvSpPr>
      <dsp:spPr>
        <a:xfrm>
          <a:off x="0" y="2124792"/>
          <a:ext cx="6812280" cy="575639"/>
        </a:xfrm>
        <a:prstGeom prst="roundRect">
          <a:avLst/>
        </a:prstGeom>
        <a:solidFill>
          <a:schemeClr val="accent2">
            <a:hueOff val="967761"/>
            <a:satOff val="-9447"/>
            <a:lumOff val="-43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Cons:</a:t>
          </a:r>
        </a:p>
      </dsp:txBody>
      <dsp:txXfrm>
        <a:off x="28100" y="2152892"/>
        <a:ext cx="6756080" cy="519439"/>
      </dsp:txXfrm>
    </dsp:sp>
    <dsp:sp modelId="{0EC5E055-42A7-45F8-B365-2832079D1A01}">
      <dsp:nvSpPr>
        <dsp:cNvPr id="0" name=""/>
        <dsp:cNvSpPr/>
      </dsp:nvSpPr>
      <dsp:spPr>
        <a:xfrm>
          <a:off x="0" y="2700431"/>
          <a:ext cx="6812280" cy="253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29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If there is a high volume of training data or if the training data itself has a lot of data features, training can take a very long time</a:t>
          </a:r>
        </a:p>
        <a:p>
          <a:pPr marL="171450" lvl="1" indent="-171450" algn="l" defTabSz="844550">
            <a:lnSpc>
              <a:spcPct val="90000"/>
            </a:lnSpc>
            <a:spcBef>
              <a:spcPct val="0"/>
            </a:spcBef>
            <a:spcAft>
              <a:spcPct val="20000"/>
            </a:spcAft>
            <a:buChar char="•"/>
          </a:pPr>
          <a:r>
            <a:rPr lang="en-US" sz="1900" kern="1200" dirty="0"/>
            <a:t>Training is very computationally expensive. For example, if you have a neural network with 4 layers, the first with 5 neurons, the second with 10 neurons, the third with 10 neurons, and the fourth with 8 neurons, for each run of back propagation 4,000 weights are updated, and this is done for each training point</a:t>
          </a:r>
        </a:p>
      </dsp:txBody>
      <dsp:txXfrm>
        <a:off x="0" y="2700431"/>
        <a:ext cx="6812280" cy="25336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45BC65-F4BE-43EA-91D1-2C83F1D668B4}" type="datetimeFigureOut">
              <a:rPr lang="en-US" smtClean="0"/>
              <a:t>11/22/2021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7C508A-3122-4EAA-BEE4-A7B92A262A17}" type="slidenum">
              <a:rPr lang="en-US" smtClean="0"/>
              <a:t>‹#›</a:t>
            </a:fld>
            <a:endParaRPr lang="en-US"/>
          </a:p>
        </p:txBody>
      </p:sp>
    </p:spTree>
    <p:extLst>
      <p:ext uri="{BB962C8B-B14F-4D97-AF65-F5344CB8AC3E}">
        <p14:creationId xmlns:p14="http://schemas.microsoft.com/office/powerpoint/2010/main" val="2762578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7C508A-3122-4EAA-BEE4-A7B92A262A17}" type="slidenum">
              <a:rPr lang="en-US" smtClean="0"/>
              <a:t>4</a:t>
            </a:fld>
            <a:endParaRPr lang="en-US"/>
          </a:p>
        </p:txBody>
      </p:sp>
    </p:spTree>
    <p:extLst>
      <p:ext uri="{BB962C8B-B14F-4D97-AF65-F5344CB8AC3E}">
        <p14:creationId xmlns:p14="http://schemas.microsoft.com/office/powerpoint/2010/main" val="1450415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11/22/2021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730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11/22/2021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67972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11/22/2021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1075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11/22/2021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9442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11/22/2021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59774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11/22/2021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30314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11/22/2021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3830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11/22/2021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9151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11/22/2021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03831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11/22/2021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02205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11/22/2021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0731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11/22/2021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2736515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i.plainenglish.io/introduction-to-k-nearest-neighbors-knn-algorithm-e8617a448fa8"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towardsdatascience.com/k-means-a-complete-introduction-1702af9cd8c"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hyperlink" Target="http://bioinfo.iric.ca/a-week-of-deep-learning/"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egis4048.github.io/mutiple_linear_regression_and_visualization_in_python"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blog.clairvoyantsoft.com/the-ascent-of-gradient-descent-23356390836f"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tibco.com/reference-center/what-is-a-neural-network"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codecademy.com/learn/machine-learning" TargetMode="External"/><Relationship Id="rId7" Type="http://schemas.openxmlformats.org/officeDocument/2006/relationships/hyperlink" Target="https://datatofish.com/multiple-linear-regression-python/" TargetMode="External"/><Relationship Id="rId2" Type="http://schemas.openxmlformats.org/officeDocument/2006/relationships/hyperlink" Target="https://github.com/AGilsoul/GilsoulCapstone" TargetMode="External"/><Relationship Id="rId1" Type="http://schemas.openxmlformats.org/officeDocument/2006/relationships/slideLayout" Target="../slideLayouts/slideLayout2.xml"/><Relationship Id="rId6" Type="http://schemas.openxmlformats.org/officeDocument/2006/relationships/hyperlink" Target="https://archive.ics.uci.edu/ml/datasets/breast+cancer+wisconsin+(diagnostic)" TargetMode="External"/><Relationship Id="rId5" Type="http://schemas.openxmlformats.org/officeDocument/2006/relationships/hyperlink" Target="https://towardsdatascience.com/k-means-a-complete-introduction-1702af9cd8c" TargetMode="External"/><Relationship Id="rId4" Type="http://schemas.openxmlformats.org/officeDocument/2006/relationships/hyperlink" Target="https://towardsdatascience.com/linear-regression-using-gradient-descent-97a6c870093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uxplanet.org/how-can-data-science-improve-ux-design-3a3d123e5a9c" TargetMode="Externa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68333C-D2E5-4A5C-BF28-E03CBC372F49}"/>
              </a:ext>
            </a:extLst>
          </p:cNvPr>
          <p:cNvPicPr>
            <a:picLocks noChangeAspect="1"/>
          </p:cNvPicPr>
          <p:nvPr/>
        </p:nvPicPr>
        <p:blipFill rotWithShape="1">
          <a:blip r:embed="rId2"/>
          <a:srcRect l="13423" r="7913"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5E4F44-634A-4B15-9F45-B6171D114915}"/>
              </a:ext>
            </a:extLst>
          </p:cNvPr>
          <p:cNvSpPr>
            <a:spLocks noGrp="1"/>
          </p:cNvSpPr>
          <p:nvPr>
            <p:ph type="ctrTitle"/>
          </p:nvPr>
        </p:nvSpPr>
        <p:spPr>
          <a:xfrm>
            <a:off x="477981" y="1122363"/>
            <a:ext cx="4023360" cy="3204134"/>
          </a:xfrm>
        </p:spPr>
        <p:txBody>
          <a:bodyPr anchor="b">
            <a:normAutofit/>
          </a:bodyPr>
          <a:lstStyle/>
          <a:p>
            <a:r>
              <a:rPr lang="en-US" sz="3700" dirty="0"/>
              <a:t>Implementation of Machine Learning Algorithms in C++</a:t>
            </a:r>
          </a:p>
        </p:txBody>
      </p:sp>
      <p:sp>
        <p:nvSpPr>
          <p:cNvPr id="3" name="Subtitle 2">
            <a:extLst>
              <a:ext uri="{FF2B5EF4-FFF2-40B4-BE49-F238E27FC236}">
                <a16:creationId xmlns:a16="http://schemas.microsoft.com/office/drawing/2014/main" id="{28F266ED-18DE-43E8-97E0-99C590245D26}"/>
              </a:ext>
            </a:extLst>
          </p:cNvPr>
          <p:cNvSpPr>
            <a:spLocks noGrp="1"/>
          </p:cNvSpPr>
          <p:nvPr>
            <p:ph type="subTitle" idx="1"/>
          </p:nvPr>
        </p:nvSpPr>
        <p:spPr>
          <a:xfrm>
            <a:off x="477981" y="4872922"/>
            <a:ext cx="3933306" cy="1208141"/>
          </a:xfrm>
        </p:spPr>
        <p:txBody>
          <a:bodyPr>
            <a:normAutofit/>
          </a:bodyPr>
          <a:lstStyle/>
          <a:p>
            <a:r>
              <a:rPr lang="en-US" sz="2000"/>
              <a:t>Alex Gilsoul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805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85869-00AB-4140-819F-5C6C6E1C0FE8}"/>
              </a:ext>
            </a:extLst>
          </p:cNvPr>
          <p:cNvSpPr>
            <a:spLocks noGrp="1"/>
          </p:cNvSpPr>
          <p:nvPr>
            <p:ph type="title"/>
          </p:nvPr>
        </p:nvSpPr>
        <p:spPr>
          <a:xfrm>
            <a:off x="930743" y="762449"/>
            <a:ext cx="3140683" cy="4329844"/>
          </a:xfrm>
        </p:spPr>
        <p:txBody>
          <a:bodyPr/>
          <a:lstStyle/>
          <a:p>
            <a:r>
              <a:rPr lang="en-US" dirty="0"/>
              <a:t>KNN Visualized</a:t>
            </a:r>
          </a:p>
        </p:txBody>
      </p:sp>
      <p:pic>
        <p:nvPicPr>
          <p:cNvPr id="4" name="Picture 3">
            <a:extLst>
              <a:ext uri="{FF2B5EF4-FFF2-40B4-BE49-F238E27FC236}">
                <a16:creationId xmlns:a16="http://schemas.microsoft.com/office/drawing/2014/main" id="{C0B1F8E0-B9DF-499A-8D3F-90927CFA8511}"/>
              </a:ext>
            </a:extLst>
          </p:cNvPr>
          <p:cNvPicPr>
            <a:picLocks noChangeAspect="1"/>
          </p:cNvPicPr>
          <p:nvPr/>
        </p:nvPicPr>
        <p:blipFill rotWithShape="1">
          <a:blip r:embed="rId2"/>
          <a:srcRect l="14644" r="18182"/>
          <a:stretch/>
        </p:blipFill>
        <p:spPr>
          <a:xfrm>
            <a:off x="4419338" y="204279"/>
            <a:ext cx="7772662" cy="6313251"/>
          </a:xfrm>
          <a:prstGeom prst="rect">
            <a:avLst/>
          </a:prstGeom>
        </p:spPr>
      </p:pic>
      <p:sp>
        <p:nvSpPr>
          <p:cNvPr id="5" name="TextBox 4">
            <a:extLst>
              <a:ext uri="{FF2B5EF4-FFF2-40B4-BE49-F238E27FC236}">
                <a16:creationId xmlns:a16="http://schemas.microsoft.com/office/drawing/2014/main" id="{2FFE52BC-BCE0-4CA2-93A3-40F8AB0A2F79}"/>
              </a:ext>
            </a:extLst>
          </p:cNvPr>
          <p:cNvSpPr txBox="1"/>
          <p:nvPr/>
        </p:nvSpPr>
        <p:spPr>
          <a:xfrm>
            <a:off x="5445550" y="6307472"/>
            <a:ext cx="5187696" cy="692497"/>
          </a:xfrm>
          <a:prstGeom prst="rect">
            <a:avLst/>
          </a:prstGeom>
          <a:noFill/>
        </p:spPr>
        <p:txBody>
          <a:bodyPr wrap="square" rtlCol="0">
            <a:spAutoFit/>
          </a:bodyPr>
          <a:lstStyle/>
          <a:p>
            <a:r>
              <a:rPr lang="en-US" sz="1050" dirty="0">
                <a:hlinkClick r:id="rId3"/>
              </a:rPr>
              <a:t>https://ai.plainenglish.io/introduction-to-k-nearest-neighbors-knn-algorithm-e8617a448fa8</a:t>
            </a:r>
            <a:endParaRPr lang="en-US" sz="1050" dirty="0"/>
          </a:p>
          <a:p>
            <a:endParaRPr lang="en-US" dirty="0"/>
          </a:p>
        </p:txBody>
      </p:sp>
    </p:spTree>
    <p:extLst>
      <p:ext uri="{BB962C8B-B14F-4D97-AF65-F5344CB8AC3E}">
        <p14:creationId xmlns:p14="http://schemas.microsoft.com/office/powerpoint/2010/main" val="646997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1E58D3-E245-45DD-9258-402CBACD5817}"/>
              </a:ext>
            </a:extLst>
          </p:cNvPr>
          <p:cNvSpPr>
            <a:spLocks noGrp="1"/>
          </p:cNvSpPr>
          <p:nvPr>
            <p:ph type="title"/>
          </p:nvPr>
        </p:nvSpPr>
        <p:spPr>
          <a:xfrm>
            <a:off x="659234" y="957447"/>
            <a:ext cx="3383280" cy="4943105"/>
          </a:xfrm>
        </p:spPr>
        <p:txBody>
          <a:bodyPr anchor="ctr">
            <a:normAutofit/>
          </a:bodyPr>
          <a:lstStyle/>
          <a:p>
            <a:r>
              <a:rPr lang="en-US" dirty="0"/>
              <a:t>Pros and Cons of KNN</a:t>
            </a:r>
          </a:p>
        </p:txBody>
      </p:sp>
      <p:sp>
        <p:nvSpPr>
          <p:cNvPr id="11" name="Rectangle 10">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EB0E436C-3515-4EA4-B63D-D1707DAE8384}"/>
              </a:ext>
            </a:extLst>
          </p:cNvPr>
          <p:cNvGraphicFramePr>
            <a:graphicFrameLocks noGrp="1"/>
          </p:cNvGraphicFramePr>
          <p:nvPr>
            <p:ph idx="1"/>
            <p:extLst>
              <p:ext uri="{D42A27DB-BD31-4B8C-83A1-F6EECF244321}">
                <p14:modId xmlns:p14="http://schemas.microsoft.com/office/powerpoint/2010/main" val="3392202280"/>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920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5E86A-D84E-498B-971D-433EDB09BBFA}"/>
              </a:ext>
            </a:extLst>
          </p:cNvPr>
          <p:cNvSpPr>
            <a:spLocks noGrp="1"/>
          </p:cNvSpPr>
          <p:nvPr>
            <p:ph type="title"/>
          </p:nvPr>
        </p:nvSpPr>
        <p:spPr/>
        <p:txBody>
          <a:bodyPr>
            <a:normAutofit fontScale="90000"/>
          </a:bodyPr>
          <a:lstStyle/>
          <a:p>
            <a:r>
              <a:rPr lang="en-US" dirty="0"/>
              <a:t>KNN Classification Algorithm</a:t>
            </a:r>
            <a:br>
              <a:rPr lang="en-US" dirty="0"/>
            </a:br>
            <a:r>
              <a:rPr lang="en-US" dirty="0"/>
              <a:t>Demonstration</a:t>
            </a:r>
          </a:p>
        </p:txBody>
      </p:sp>
      <p:sp>
        <p:nvSpPr>
          <p:cNvPr id="3" name="Content Placeholder 2">
            <a:extLst>
              <a:ext uri="{FF2B5EF4-FFF2-40B4-BE49-F238E27FC236}">
                <a16:creationId xmlns:a16="http://schemas.microsoft.com/office/drawing/2014/main" id="{1589D4F1-D5FF-4FC2-A279-D685C70F399B}"/>
              </a:ext>
            </a:extLst>
          </p:cNvPr>
          <p:cNvSpPr>
            <a:spLocks noGrp="1"/>
          </p:cNvSpPr>
          <p:nvPr>
            <p:ph idx="1"/>
          </p:nvPr>
        </p:nvSpPr>
        <p:spPr/>
        <p:txBody>
          <a:bodyPr>
            <a:normAutofit/>
          </a:bodyPr>
          <a:lstStyle/>
          <a:p>
            <a:r>
              <a:rPr lang="en-US" sz="1800" dirty="0"/>
              <a:t>I wrote a basic driver program for the purpose of demonstrating the accuracy and usage of the KNN Classifier on determining malignancy in breast tumors based on a variety of features, such as mean radius and texture.</a:t>
            </a:r>
          </a:p>
          <a:p>
            <a:r>
              <a:rPr lang="en-US" sz="1800" dirty="0"/>
              <a:t>The program reads from a .csv file containing 569 data samples, each with 30 different data features, classified as either malignant or benign. This data is then normalized using min-max normalization so that each value fits within the range of [0,1].</a:t>
            </a:r>
          </a:p>
          <a:p>
            <a:r>
              <a:rPr lang="en-US" sz="1800" dirty="0"/>
              <a:t>The data is then split into a training set and a validation set. The training set is stored as a variable in the classifier object, which the classifier will use as a reference for future points. The label of each validation point is then predicted and compared to the actual value, and a percentage of correctly labeled points is returned. With 5 iterations/epochs and a k value of 25, the algorithm was accurate of over 96% of the time.</a:t>
            </a:r>
          </a:p>
        </p:txBody>
      </p:sp>
    </p:spTree>
    <p:extLst>
      <p:ext uri="{BB962C8B-B14F-4D97-AF65-F5344CB8AC3E}">
        <p14:creationId xmlns:p14="http://schemas.microsoft.com/office/powerpoint/2010/main" val="3846316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Text&#10;&#10;Description automatically generated">
            <a:extLst>
              <a:ext uri="{FF2B5EF4-FFF2-40B4-BE49-F238E27FC236}">
                <a16:creationId xmlns:a16="http://schemas.microsoft.com/office/drawing/2014/main" id="{0B60D465-D589-428F-971F-DABD9F05CEAB}"/>
              </a:ext>
            </a:extLst>
          </p:cNvPr>
          <p:cNvPicPr>
            <a:picLocks noChangeAspect="1"/>
          </p:cNvPicPr>
          <p:nvPr/>
        </p:nvPicPr>
        <p:blipFill rotWithShape="1">
          <a:blip r:embed="rId2">
            <a:extLst>
              <a:ext uri="{28A0092B-C50C-407E-A947-70E740481C1C}">
                <a14:useLocalDpi xmlns:a14="http://schemas.microsoft.com/office/drawing/2010/main" val="0"/>
              </a:ext>
            </a:extLst>
          </a:blip>
          <a:srcRect t="14125" r="1" b="230"/>
          <a:stretch/>
        </p:blipFill>
        <p:spPr>
          <a:xfrm>
            <a:off x="583656" y="499236"/>
            <a:ext cx="11024687" cy="5688918"/>
          </a:xfrm>
          <a:prstGeom prst="rect">
            <a:avLst/>
          </a:prstGeom>
        </p:spPr>
      </p:pic>
    </p:spTree>
    <p:extLst>
      <p:ext uri="{BB962C8B-B14F-4D97-AF65-F5344CB8AC3E}">
        <p14:creationId xmlns:p14="http://schemas.microsoft.com/office/powerpoint/2010/main" val="2439784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FD11BDB4-41F0-4CD9-BF04-4A6A88F3354D}"/>
              </a:ext>
            </a:extLst>
          </p:cNvPr>
          <p:cNvGraphicFramePr/>
          <p:nvPr>
            <p:extLst>
              <p:ext uri="{D42A27DB-BD31-4B8C-83A1-F6EECF244321}">
                <p14:modId xmlns:p14="http://schemas.microsoft.com/office/powerpoint/2010/main" val="147347739"/>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8850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FD11BDB4-41F0-4CD9-BF04-4A6A88F3354D}"/>
              </a:ext>
            </a:extLst>
          </p:cNvPr>
          <p:cNvGraphicFramePr/>
          <p:nvPr>
            <p:extLst>
              <p:ext uri="{D42A27DB-BD31-4B8C-83A1-F6EECF244321}">
                <p14:modId xmlns:p14="http://schemas.microsoft.com/office/powerpoint/2010/main" val="2899184447"/>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82697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bstract background of mesh on pink">
            <a:extLst>
              <a:ext uri="{FF2B5EF4-FFF2-40B4-BE49-F238E27FC236}">
                <a16:creationId xmlns:a16="http://schemas.microsoft.com/office/drawing/2014/main" id="{76A4B15B-4CD8-4615-A9D8-201F8B9B2962}"/>
              </a:ext>
            </a:extLst>
          </p:cNvPr>
          <p:cNvPicPr>
            <a:picLocks noChangeAspect="1"/>
          </p:cNvPicPr>
          <p:nvPr/>
        </p:nvPicPr>
        <p:blipFill rotWithShape="1">
          <a:blip r:embed="rId2"/>
          <a:srcRect t="182" b="15548"/>
          <a:stretch/>
        </p:blipFill>
        <p:spPr>
          <a:xfrm>
            <a:off x="20" y="10"/>
            <a:ext cx="12191981" cy="6857990"/>
          </a:xfrm>
          <a:prstGeom prst="rect">
            <a:avLst/>
          </a:prstGeom>
        </p:spPr>
      </p:pic>
      <p:sp>
        <p:nvSpPr>
          <p:cNvPr id="29" name="Rectangle 2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6AF916-B78C-4D8D-865A-528B076792B8}"/>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K-Means Clustering</a:t>
            </a:r>
          </a:p>
        </p:txBody>
      </p:sp>
    </p:spTree>
    <p:extLst>
      <p:ext uri="{BB962C8B-B14F-4D97-AF65-F5344CB8AC3E}">
        <p14:creationId xmlns:p14="http://schemas.microsoft.com/office/powerpoint/2010/main" val="2165158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CE90E-46DC-4495-9AD1-070BAD77C27E}"/>
              </a:ext>
            </a:extLst>
          </p:cNvPr>
          <p:cNvSpPr>
            <a:spLocks noGrp="1"/>
          </p:cNvSpPr>
          <p:nvPr>
            <p:ph type="title"/>
          </p:nvPr>
        </p:nvSpPr>
        <p:spPr/>
        <p:txBody>
          <a:bodyPr>
            <a:normAutofit fontScale="90000"/>
          </a:bodyPr>
          <a:lstStyle/>
          <a:p>
            <a:r>
              <a:rPr lang="en-US" dirty="0"/>
              <a:t>K-Means Clustering (KMC) Classification Algorithm</a:t>
            </a:r>
          </a:p>
        </p:txBody>
      </p:sp>
      <p:sp>
        <p:nvSpPr>
          <p:cNvPr id="3" name="Content Placeholder 2">
            <a:extLst>
              <a:ext uri="{FF2B5EF4-FFF2-40B4-BE49-F238E27FC236}">
                <a16:creationId xmlns:a16="http://schemas.microsoft.com/office/drawing/2014/main" id="{B8EAF64A-25C8-48A9-A799-26B400091BE9}"/>
              </a:ext>
            </a:extLst>
          </p:cNvPr>
          <p:cNvSpPr>
            <a:spLocks noGrp="1"/>
          </p:cNvSpPr>
          <p:nvPr>
            <p:ph idx="1"/>
          </p:nvPr>
        </p:nvSpPr>
        <p:spPr/>
        <p:txBody>
          <a:bodyPr>
            <a:normAutofit fontScale="55000" lnSpcReduction="20000"/>
          </a:bodyPr>
          <a:lstStyle/>
          <a:p>
            <a:r>
              <a:rPr lang="en-US" dirty="0"/>
              <a:t>Similar to KNN but with a few key differences. Rather than comparing an unknown point to other points in the dataset, the point is compared to centroids which are placed in the center of data clusters through a training process.</a:t>
            </a:r>
          </a:p>
          <a:p>
            <a:r>
              <a:rPr lang="en-US" dirty="0"/>
              <a:t>The number of centroids, k, should be the same as the number of data clusters, which can be determined by experimenting with different values of k.</a:t>
            </a:r>
          </a:p>
          <a:p>
            <a:r>
              <a:rPr lang="en-US" dirty="0"/>
              <a:t>Whichever centroid a training point is closest to is the centroid that the point is assigned to.</a:t>
            </a:r>
          </a:p>
          <a:p>
            <a:r>
              <a:rPr lang="en-US" dirty="0"/>
              <a:t>The centroids are then moved to the average location of their assigned points, and then the process of finding the closest centroids to each point starts again.</a:t>
            </a:r>
          </a:p>
          <a:p>
            <a:r>
              <a:rPr lang="en-US" dirty="0"/>
              <a:t>This process is repeated until the centroids converge (stop moving). When this happens, it is implied that the centroids are in the center of their clusters.</a:t>
            </a:r>
          </a:p>
          <a:p>
            <a:r>
              <a:rPr lang="en-US" dirty="0"/>
              <a:t>If the data is labelled, then the centroid label for the cluster is determined by whatever label is most common within the cluster.</a:t>
            </a:r>
          </a:p>
          <a:p>
            <a:r>
              <a:rPr lang="en-US" dirty="0"/>
              <a:t>To identify an unknown point with labelled training data, the centroid which the point is closest to is determined. The point is labeled as whatever the closest centroid is labeled as.</a:t>
            </a:r>
          </a:p>
        </p:txBody>
      </p:sp>
    </p:spTree>
    <p:extLst>
      <p:ext uri="{BB962C8B-B14F-4D97-AF65-F5344CB8AC3E}">
        <p14:creationId xmlns:p14="http://schemas.microsoft.com/office/powerpoint/2010/main" val="1182525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4D551F-51F7-438A-A9CB-9E02DDD39989}"/>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K-Means Clustering Visualized</a:t>
            </a:r>
            <a:endParaRPr lang="en-US"/>
          </a:p>
        </p:txBody>
      </p:sp>
      <p:sp>
        <p:nvSpPr>
          <p:cNvPr id="17" name="Rectangle: Rounded Corners 1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3">
            <a:extLst>
              <a:ext uri="{FF2B5EF4-FFF2-40B4-BE49-F238E27FC236}">
                <a16:creationId xmlns:a16="http://schemas.microsoft.com/office/drawing/2014/main" id="{77F4D001-A23E-4296-A7BA-9A2E93B5D0BF}"/>
              </a:ext>
            </a:extLst>
          </p:cNvPr>
          <p:cNvPicPr>
            <a:picLocks noChangeAspect="1"/>
          </p:cNvPicPr>
          <p:nvPr/>
        </p:nvPicPr>
        <p:blipFill>
          <a:blip r:embed="rId2"/>
          <a:stretch>
            <a:fillRect/>
          </a:stretch>
        </p:blipFill>
        <p:spPr>
          <a:xfrm>
            <a:off x="1189997" y="2139484"/>
            <a:ext cx="9812005" cy="4096512"/>
          </a:xfrm>
          <a:prstGeom prst="rect">
            <a:avLst/>
          </a:prstGeom>
        </p:spPr>
      </p:pic>
      <p:sp>
        <p:nvSpPr>
          <p:cNvPr id="5" name="TextBox 4">
            <a:extLst>
              <a:ext uri="{FF2B5EF4-FFF2-40B4-BE49-F238E27FC236}">
                <a16:creationId xmlns:a16="http://schemas.microsoft.com/office/drawing/2014/main" id="{6385F0B9-CD6C-4D2D-973A-5CFA5837C4D1}"/>
              </a:ext>
            </a:extLst>
          </p:cNvPr>
          <p:cNvSpPr txBox="1"/>
          <p:nvPr/>
        </p:nvSpPr>
        <p:spPr>
          <a:xfrm>
            <a:off x="1189997" y="5993000"/>
            <a:ext cx="9578555" cy="369332"/>
          </a:xfrm>
          <a:prstGeom prst="rect">
            <a:avLst/>
          </a:prstGeom>
          <a:noFill/>
        </p:spPr>
        <p:txBody>
          <a:bodyPr wrap="square" rtlCol="0">
            <a:spAutoFit/>
          </a:bodyPr>
          <a:lstStyle/>
          <a:p>
            <a:r>
              <a:rPr lang="en-US" dirty="0">
                <a:hlinkClick r:id="rId3"/>
              </a:rPr>
              <a:t>https://towardsdatascience.com/k-means-a-complete-introduction-1702af9cd8c</a:t>
            </a:r>
            <a:endParaRPr lang="en-US" dirty="0"/>
          </a:p>
        </p:txBody>
      </p:sp>
    </p:spTree>
    <p:extLst>
      <p:ext uri="{BB962C8B-B14F-4D97-AF65-F5344CB8AC3E}">
        <p14:creationId xmlns:p14="http://schemas.microsoft.com/office/powerpoint/2010/main" val="1546008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58D3-E245-45DD-9258-402CBACD5817}"/>
              </a:ext>
            </a:extLst>
          </p:cNvPr>
          <p:cNvSpPr>
            <a:spLocks noGrp="1"/>
          </p:cNvSpPr>
          <p:nvPr>
            <p:ph type="title"/>
          </p:nvPr>
        </p:nvSpPr>
        <p:spPr>
          <a:xfrm>
            <a:off x="659234" y="957447"/>
            <a:ext cx="3383280" cy="4943105"/>
          </a:xfrm>
        </p:spPr>
        <p:txBody>
          <a:bodyPr anchor="ctr">
            <a:normAutofit/>
          </a:bodyPr>
          <a:lstStyle/>
          <a:p>
            <a:r>
              <a:rPr lang="en-US" dirty="0"/>
              <a:t>Pros and Cons of K-Means Clustering</a:t>
            </a:r>
          </a:p>
        </p:txBody>
      </p:sp>
      <p:graphicFrame>
        <p:nvGraphicFramePr>
          <p:cNvPr id="5" name="Content Placeholder 2">
            <a:extLst>
              <a:ext uri="{FF2B5EF4-FFF2-40B4-BE49-F238E27FC236}">
                <a16:creationId xmlns:a16="http://schemas.microsoft.com/office/drawing/2014/main" id="{EB0E436C-3515-4EA4-B63D-D1707DAE8384}"/>
              </a:ext>
            </a:extLst>
          </p:cNvPr>
          <p:cNvGraphicFramePr>
            <a:graphicFrameLocks noGrp="1"/>
          </p:cNvGraphicFramePr>
          <p:nvPr>
            <p:ph idx="1"/>
            <p:extLst>
              <p:ext uri="{D42A27DB-BD31-4B8C-83A1-F6EECF244321}">
                <p14:modId xmlns:p14="http://schemas.microsoft.com/office/powerpoint/2010/main" val="1989050772"/>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7176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622EDA-9A12-42D7-A7C9-E1057461CFB7}"/>
              </a:ext>
            </a:extLst>
          </p:cNvPr>
          <p:cNvSpPr>
            <a:spLocks noGrp="1"/>
          </p:cNvSpPr>
          <p:nvPr>
            <p:ph type="title"/>
          </p:nvPr>
        </p:nvSpPr>
        <p:spPr>
          <a:xfrm>
            <a:off x="841247" y="978619"/>
            <a:ext cx="3410712" cy="1106424"/>
          </a:xfrm>
        </p:spPr>
        <p:txBody>
          <a:bodyPr>
            <a:normAutofit/>
          </a:bodyPr>
          <a:lstStyle/>
          <a:p>
            <a:r>
              <a:rPr lang="en-US" sz="2800"/>
              <a:t>What is Machine Learning?</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BADC253-9970-4265-9C56-8F5E6262F034}"/>
              </a:ext>
            </a:extLst>
          </p:cNvPr>
          <p:cNvSpPr>
            <a:spLocks noGrp="1"/>
          </p:cNvSpPr>
          <p:nvPr>
            <p:ph idx="1"/>
          </p:nvPr>
        </p:nvSpPr>
        <p:spPr>
          <a:xfrm>
            <a:off x="841248" y="2252870"/>
            <a:ext cx="3412219" cy="3560251"/>
          </a:xfrm>
        </p:spPr>
        <p:txBody>
          <a:bodyPr>
            <a:normAutofit/>
          </a:bodyPr>
          <a:lstStyle/>
          <a:p>
            <a:r>
              <a:rPr lang="en-US" sz="1600"/>
              <a:t>Machine Learning is the study of predictive computer algorithms that, using large sets of data, improve their predictive accuracy over time.</a:t>
            </a:r>
          </a:p>
          <a:p>
            <a:r>
              <a:rPr lang="en-US" sz="1600"/>
              <a:t>This can range from regression models that determine the line of best fit for coordinates of data to neural networks being used for speech recognition.</a:t>
            </a:r>
          </a:p>
          <a:p>
            <a:r>
              <a:rPr lang="en-US" sz="1600"/>
              <a:t>It is what is more commonly known as Artificial Intelligence.</a:t>
            </a:r>
          </a:p>
        </p:txBody>
      </p:sp>
      <p:pic>
        <p:nvPicPr>
          <p:cNvPr id="5" name="Picture 4" descr="Chart, diagram&#10;&#10;Description automatically generated">
            <a:extLst>
              <a:ext uri="{FF2B5EF4-FFF2-40B4-BE49-F238E27FC236}">
                <a16:creationId xmlns:a16="http://schemas.microsoft.com/office/drawing/2014/main" id="{A3998F46-7FDB-4B29-9D34-38835B05C53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20640" y="915680"/>
            <a:ext cx="6656832" cy="4926055"/>
          </a:xfrm>
          <a:prstGeom prst="rect">
            <a:avLst/>
          </a:prstGeom>
        </p:spPr>
      </p:pic>
      <p:sp>
        <p:nvSpPr>
          <p:cNvPr id="6" name="TextBox 5">
            <a:extLst>
              <a:ext uri="{FF2B5EF4-FFF2-40B4-BE49-F238E27FC236}">
                <a16:creationId xmlns:a16="http://schemas.microsoft.com/office/drawing/2014/main" id="{4AF76267-0232-46C3-ACD2-6571333A646E}"/>
              </a:ext>
            </a:extLst>
          </p:cNvPr>
          <p:cNvSpPr txBox="1"/>
          <p:nvPr/>
        </p:nvSpPr>
        <p:spPr>
          <a:xfrm>
            <a:off x="5120640" y="5841735"/>
            <a:ext cx="5754883" cy="276999"/>
          </a:xfrm>
          <a:prstGeom prst="rect">
            <a:avLst/>
          </a:prstGeom>
          <a:noFill/>
        </p:spPr>
        <p:txBody>
          <a:bodyPr wrap="square" rtlCol="0">
            <a:spAutoFit/>
          </a:bodyPr>
          <a:lstStyle/>
          <a:p>
            <a:r>
              <a:rPr lang="en-US" sz="1200" dirty="0"/>
              <a:t>An example of a basic neural network</a:t>
            </a:r>
          </a:p>
        </p:txBody>
      </p:sp>
    </p:spTree>
    <p:extLst>
      <p:ext uri="{BB962C8B-B14F-4D97-AF65-F5344CB8AC3E}">
        <p14:creationId xmlns:p14="http://schemas.microsoft.com/office/powerpoint/2010/main" val="3168615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5E86A-D84E-498B-971D-433EDB09BBFA}"/>
              </a:ext>
            </a:extLst>
          </p:cNvPr>
          <p:cNvSpPr>
            <a:spLocks noGrp="1"/>
          </p:cNvSpPr>
          <p:nvPr>
            <p:ph type="title"/>
          </p:nvPr>
        </p:nvSpPr>
        <p:spPr/>
        <p:txBody>
          <a:bodyPr>
            <a:normAutofit fontScale="90000"/>
          </a:bodyPr>
          <a:lstStyle/>
          <a:p>
            <a:r>
              <a:rPr lang="en-US" dirty="0"/>
              <a:t>K-Means Clustering Classification Algorithm</a:t>
            </a:r>
            <a:br>
              <a:rPr lang="en-US" dirty="0"/>
            </a:br>
            <a:r>
              <a:rPr lang="en-US" dirty="0"/>
              <a:t>Demonstration</a:t>
            </a:r>
          </a:p>
        </p:txBody>
      </p:sp>
      <p:sp>
        <p:nvSpPr>
          <p:cNvPr id="3" name="Content Placeholder 2">
            <a:extLst>
              <a:ext uri="{FF2B5EF4-FFF2-40B4-BE49-F238E27FC236}">
                <a16:creationId xmlns:a16="http://schemas.microsoft.com/office/drawing/2014/main" id="{1589D4F1-D5FF-4FC2-A279-D685C70F399B}"/>
              </a:ext>
            </a:extLst>
          </p:cNvPr>
          <p:cNvSpPr>
            <a:spLocks noGrp="1"/>
          </p:cNvSpPr>
          <p:nvPr>
            <p:ph idx="1"/>
          </p:nvPr>
        </p:nvSpPr>
        <p:spPr/>
        <p:txBody>
          <a:bodyPr>
            <a:normAutofit fontScale="92500" lnSpcReduction="20000"/>
          </a:bodyPr>
          <a:lstStyle/>
          <a:p>
            <a:r>
              <a:rPr lang="en-US" sz="1800" dirty="0"/>
              <a:t>Using the same dataset of breast tumors as used in KNN, I wrote a driver program to train and test my K-Means Clustering code.</a:t>
            </a:r>
          </a:p>
          <a:p>
            <a:r>
              <a:rPr lang="en-US" sz="1800" dirty="0"/>
              <a:t>The program reads from a .csv file containing 569 data samples, each with 30 different data features, classified as either malignant or benign. This data is then normalized using min-max normalization so that each value fits within the range of [0,1].</a:t>
            </a:r>
          </a:p>
          <a:p>
            <a:r>
              <a:rPr lang="en-US" sz="1800" dirty="0"/>
              <a:t>The data is then split into a training set and a validation set. The training set is used to center k (in this case 2) centroids in their respective data clusters. </a:t>
            </a:r>
          </a:p>
          <a:p>
            <a:r>
              <a:rPr lang="en-US" sz="1800" dirty="0"/>
              <a:t>The validation set is used to test the algorithm. The label of each point in the set is predicted, and then compared with the actual value. Through this process, the percent accuracy of the algorithm is determined.</a:t>
            </a:r>
          </a:p>
          <a:p>
            <a:r>
              <a:rPr lang="en-US" sz="1800" dirty="0"/>
              <a:t>With a k value of 2 being used, the accuracy over ten different iterations was found to be ~85%. This is quite a bit lower than KNN, but the predictions are made magnitudes faster.</a:t>
            </a:r>
          </a:p>
          <a:p>
            <a:endParaRPr lang="en-US" sz="1800" dirty="0"/>
          </a:p>
        </p:txBody>
      </p:sp>
    </p:spTree>
    <p:extLst>
      <p:ext uri="{BB962C8B-B14F-4D97-AF65-F5344CB8AC3E}">
        <p14:creationId xmlns:p14="http://schemas.microsoft.com/office/powerpoint/2010/main" val="3035613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Text&#10;&#10;Description automatically generated">
            <a:extLst>
              <a:ext uri="{FF2B5EF4-FFF2-40B4-BE49-F238E27FC236}">
                <a16:creationId xmlns:a16="http://schemas.microsoft.com/office/drawing/2014/main" id="{A3A36C31-CED9-4732-B1A0-F4FA2F6FD3B4}"/>
              </a:ext>
            </a:extLst>
          </p:cNvPr>
          <p:cNvPicPr>
            <a:picLocks noChangeAspect="1"/>
          </p:cNvPicPr>
          <p:nvPr/>
        </p:nvPicPr>
        <p:blipFill rotWithShape="1">
          <a:blip r:embed="rId2">
            <a:extLst>
              <a:ext uri="{28A0092B-C50C-407E-A947-70E740481C1C}">
                <a14:useLocalDpi xmlns:a14="http://schemas.microsoft.com/office/drawing/2010/main" val="0"/>
              </a:ext>
            </a:extLst>
          </a:blip>
          <a:srcRect t="1262" r="-1" b="1225"/>
          <a:stretch/>
        </p:blipFill>
        <p:spPr>
          <a:xfrm>
            <a:off x="352751" y="302429"/>
            <a:ext cx="11550506" cy="6053920"/>
          </a:xfrm>
          <a:prstGeom prst="rect">
            <a:avLst/>
          </a:prstGeom>
        </p:spPr>
      </p:pic>
      <p:sp>
        <p:nvSpPr>
          <p:cNvPr id="14" name="Rectangle 13">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4172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FD11BDB4-41F0-4CD9-BF04-4A6A88F3354D}"/>
              </a:ext>
            </a:extLst>
          </p:cNvPr>
          <p:cNvGraphicFramePr/>
          <p:nvPr>
            <p:extLst>
              <p:ext uri="{D42A27DB-BD31-4B8C-83A1-F6EECF244321}">
                <p14:modId xmlns:p14="http://schemas.microsoft.com/office/powerpoint/2010/main" val="1534516266"/>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61431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FD11BDB4-41F0-4CD9-BF04-4A6A88F3354D}"/>
              </a:ext>
            </a:extLst>
          </p:cNvPr>
          <p:cNvGraphicFramePr/>
          <p:nvPr>
            <p:extLst>
              <p:ext uri="{D42A27DB-BD31-4B8C-83A1-F6EECF244321}">
                <p14:modId xmlns:p14="http://schemas.microsoft.com/office/powerpoint/2010/main" val="2759277346"/>
              </p:ext>
            </p:extLst>
          </p:nvPr>
        </p:nvGraphicFramePr>
        <p:xfrm>
          <a:off x="0" y="0"/>
          <a:ext cx="12192000"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7453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FD11BDB4-41F0-4CD9-BF04-4A6A88F3354D}"/>
              </a:ext>
            </a:extLst>
          </p:cNvPr>
          <p:cNvGraphicFramePr/>
          <p:nvPr>
            <p:extLst>
              <p:ext uri="{D42A27DB-BD31-4B8C-83A1-F6EECF244321}">
                <p14:modId xmlns:p14="http://schemas.microsoft.com/office/powerpoint/2010/main" val="2440300942"/>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99259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Rectangle 35">
            <a:extLst>
              <a:ext uri="{FF2B5EF4-FFF2-40B4-BE49-F238E27FC236}">
                <a16:creationId xmlns:a16="http://schemas.microsoft.com/office/drawing/2014/main" id="{4DA4374D-F270-4C02-88D7-B751FD9BD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7" name="Picture 16" descr="Stock market graph on display">
            <a:extLst>
              <a:ext uri="{FF2B5EF4-FFF2-40B4-BE49-F238E27FC236}">
                <a16:creationId xmlns:a16="http://schemas.microsoft.com/office/drawing/2014/main" id="{89935C6A-395E-4388-BB4B-55DFB87F788E}"/>
              </a:ext>
            </a:extLst>
          </p:cNvPr>
          <p:cNvPicPr>
            <a:picLocks noChangeAspect="1"/>
          </p:cNvPicPr>
          <p:nvPr/>
        </p:nvPicPr>
        <p:blipFill rotWithShape="1">
          <a:blip r:embed="rId2">
            <a:alphaModFix amt="60000"/>
          </a:blip>
          <a:srcRect t="3017"/>
          <a:stretch/>
        </p:blipFill>
        <p:spPr>
          <a:xfrm>
            <a:off x="20" y="10"/>
            <a:ext cx="12191981" cy="6857990"/>
          </a:xfrm>
          <a:prstGeom prst="rect">
            <a:avLst/>
          </a:prstGeom>
        </p:spPr>
      </p:pic>
      <p:sp>
        <p:nvSpPr>
          <p:cNvPr id="40" name="Rectangle 39">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alpha val="95000"/>
            </a:schemeClr>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EB0020-F788-4FDA-9DB3-B8F42CFE3B0D}"/>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7200"/>
              <a:t>Multiple Linear Regression</a:t>
            </a:r>
          </a:p>
        </p:txBody>
      </p:sp>
      <p:sp>
        <p:nvSpPr>
          <p:cNvPr id="42" name="Rectangle: Rounded Corners 41">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Tree>
    <p:extLst>
      <p:ext uri="{BB962C8B-B14F-4D97-AF65-F5344CB8AC3E}">
        <p14:creationId xmlns:p14="http://schemas.microsoft.com/office/powerpoint/2010/main" val="605592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B6343-BE61-4F3B-91FF-3CB40DC52A9D}"/>
              </a:ext>
            </a:extLst>
          </p:cNvPr>
          <p:cNvSpPr>
            <a:spLocks noGrp="1"/>
          </p:cNvSpPr>
          <p:nvPr>
            <p:ph type="title"/>
          </p:nvPr>
        </p:nvSpPr>
        <p:spPr/>
        <p:txBody>
          <a:bodyPr>
            <a:normAutofit fontScale="90000"/>
          </a:bodyPr>
          <a:lstStyle/>
          <a:p>
            <a:r>
              <a:rPr lang="en-US" dirty="0"/>
              <a:t>Multiple Linear Regression (MLR) Algorithm</a:t>
            </a:r>
          </a:p>
        </p:txBody>
      </p:sp>
      <p:sp>
        <p:nvSpPr>
          <p:cNvPr id="3" name="Content Placeholder 2">
            <a:extLst>
              <a:ext uri="{FF2B5EF4-FFF2-40B4-BE49-F238E27FC236}">
                <a16:creationId xmlns:a16="http://schemas.microsoft.com/office/drawing/2014/main" id="{4E179213-9D87-4125-A84A-4E5852738127}"/>
              </a:ext>
            </a:extLst>
          </p:cNvPr>
          <p:cNvSpPr>
            <a:spLocks noGrp="1"/>
          </p:cNvSpPr>
          <p:nvPr>
            <p:ph idx="1"/>
          </p:nvPr>
        </p:nvSpPr>
        <p:spPr/>
        <p:txBody>
          <a:bodyPr>
            <a:normAutofit fontScale="92500"/>
          </a:bodyPr>
          <a:lstStyle/>
          <a:p>
            <a:r>
              <a:rPr lang="en-US" sz="1400" dirty="0"/>
              <a:t>Multiple Linear Regression fits a line, plane, or hyperplane (depending on the number of data dimensions) to a set of data.</a:t>
            </a:r>
          </a:p>
          <a:p>
            <a:r>
              <a:rPr lang="en-US" sz="1400" dirty="0"/>
              <a:t>It is assumed that there is a linear relationship between each data dimension and the output value.</a:t>
            </a:r>
          </a:p>
          <a:p>
            <a:r>
              <a:rPr lang="en-US" sz="1400" dirty="0"/>
              <a:t>In the case of a dataset with two dimensions (x, y), a line can be fit to it. </a:t>
            </a:r>
          </a:p>
          <a:p>
            <a:r>
              <a:rPr lang="en-US" sz="1400" dirty="0"/>
              <a:t>A starting line with a coefficient (slope) of 0 and a bias (y-intercept) of 0 is generated.</a:t>
            </a:r>
          </a:p>
          <a:p>
            <a:r>
              <a:rPr lang="en-US" sz="1400" dirty="0"/>
              <a:t>Using the input variables of a data point, the squared error is calculated. The squared error is determined by taking the difference between the output of the current line and the actual output for the data point. This is done for all data points, and the mean squared error (MSE) is calculated.</a:t>
            </a:r>
          </a:p>
          <a:p>
            <a:r>
              <a:rPr lang="en-US" sz="1400" dirty="0"/>
              <a:t>The actual MSE is not necessary for the algorithm to work, but the partial derivatives of the MSE function with respect to the coefficients and the bias are. These are calculated and multiplied by a learning rate, with the resulting value being used in a process called gradient descent to calculate the necessary adjustments to each coefficient and the bias. Through this process, the algorithm attempts to reach the absolute minimum of the cost function for each weight. </a:t>
            </a:r>
          </a:p>
          <a:p>
            <a:r>
              <a:rPr lang="en-US" sz="1400" dirty="0"/>
              <a:t>Once the line’s coefficients and bias stop changing, or converge, training is stopped. At this point, the line is then tested by calculating the MSE of a validation data set. </a:t>
            </a:r>
          </a:p>
        </p:txBody>
      </p:sp>
    </p:spTree>
    <p:extLst>
      <p:ext uri="{BB962C8B-B14F-4D97-AF65-F5344CB8AC3E}">
        <p14:creationId xmlns:p14="http://schemas.microsoft.com/office/powerpoint/2010/main" val="1764151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8BEE56-3951-49BB-A4EC-10E8859DB563}"/>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3100"/>
              <a:t>Multiple Linear Regression Visualized</a:t>
            </a:r>
          </a:p>
        </p:txBody>
      </p:sp>
      <p:sp>
        <p:nvSpPr>
          <p:cNvPr id="27" name="Rectangle: Rounded Corners 2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4" name="Content Placeholder 13">
            <a:extLst>
              <a:ext uri="{FF2B5EF4-FFF2-40B4-BE49-F238E27FC236}">
                <a16:creationId xmlns:a16="http://schemas.microsoft.com/office/drawing/2014/main" id="{DEC55594-6ED4-432E-A399-AA7C7AF81BED}"/>
              </a:ext>
            </a:extLst>
          </p:cNvPr>
          <p:cNvPicPr>
            <a:picLocks noGrp="1" noChangeAspect="1"/>
          </p:cNvPicPr>
          <p:nvPr>
            <p:ph idx="1"/>
          </p:nvPr>
        </p:nvPicPr>
        <p:blipFill>
          <a:blip r:embed="rId2"/>
          <a:stretch>
            <a:fillRect/>
          </a:stretch>
        </p:blipFill>
        <p:spPr>
          <a:xfrm>
            <a:off x="385572" y="2289023"/>
            <a:ext cx="11420856" cy="3797434"/>
          </a:xfrm>
          <a:prstGeom prst="rect">
            <a:avLst/>
          </a:prstGeom>
        </p:spPr>
      </p:pic>
      <p:sp>
        <p:nvSpPr>
          <p:cNvPr id="16" name="TextBox 15">
            <a:extLst>
              <a:ext uri="{FF2B5EF4-FFF2-40B4-BE49-F238E27FC236}">
                <a16:creationId xmlns:a16="http://schemas.microsoft.com/office/drawing/2014/main" id="{376D4905-4B78-4E15-A2FC-CBCDBEFDCF49}"/>
              </a:ext>
            </a:extLst>
          </p:cNvPr>
          <p:cNvSpPr txBox="1"/>
          <p:nvPr/>
        </p:nvSpPr>
        <p:spPr>
          <a:xfrm>
            <a:off x="1593177" y="6231677"/>
            <a:ext cx="9005645" cy="369332"/>
          </a:xfrm>
          <a:prstGeom prst="rect">
            <a:avLst/>
          </a:prstGeom>
          <a:noFill/>
        </p:spPr>
        <p:txBody>
          <a:bodyPr wrap="square" rtlCol="0">
            <a:spAutoFit/>
          </a:bodyPr>
          <a:lstStyle/>
          <a:p>
            <a:r>
              <a:rPr lang="en-US" dirty="0">
                <a:hlinkClick r:id="rId3"/>
              </a:rPr>
              <a:t>https://aegis4048.github.io/mutiple_linear_regression_and_visualization_in_python</a:t>
            </a:r>
            <a:endParaRPr lang="en-US" dirty="0"/>
          </a:p>
        </p:txBody>
      </p:sp>
    </p:spTree>
    <p:extLst>
      <p:ext uri="{BB962C8B-B14F-4D97-AF65-F5344CB8AC3E}">
        <p14:creationId xmlns:p14="http://schemas.microsoft.com/office/powerpoint/2010/main" val="2800074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Rectangle 4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85B57BA-744B-449B-8B59-0955F7439051}"/>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a:t>Gradient Descent Visualized</a:t>
            </a:r>
          </a:p>
        </p:txBody>
      </p:sp>
      <p:sp>
        <p:nvSpPr>
          <p:cNvPr id="51" name="Rectangle: Rounded Corners 5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Content Placeholder 3" descr="Diagram&#10;&#10;Description automatically generated">
            <a:extLst>
              <a:ext uri="{FF2B5EF4-FFF2-40B4-BE49-F238E27FC236}">
                <a16:creationId xmlns:a16="http://schemas.microsoft.com/office/drawing/2014/main" id="{A64D50F4-7717-45FB-82A5-425641A195A6}"/>
              </a:ext>
            </a:extLst>
          </p:cNvPr>
          <p:cNvPicPr>
            <a:picLocks noChangeAspect="1"/>
          </p:cNvPicPr>
          <p:nvPr/>
        </p:nvPicPr>
        <p:blipFill>
          <a:blip r:embed="rId2"/>
          <a:stretch>
            <a:fillRect/>
          </a:stretch>
        </p:blipFill>
        <p:spPr>
          <a:xfrm>
            <a:off x="1999488" y="2139484"/>
            <a:ext cx="8193024" cy="4096512"/>
          </a:xfrm>
          <a:prstGeom prst="rect">
            <a:avLst/>
          </a:prstGeom>
        </p:spPr>
      </p:pic>
      <p:sp>
        <p:nvSpPr>
          <p:cNvPr id="5" name="TextBox 4">
            <a:extLst>
              <a:ext uri="{FF2B5EF4-FFF2-40B4-BE49-F238E27FC236}">
                <a16:creationId xmlns:a16="http://schemas.microsoft.com/office/drawing/2014/main" id="{60CFF9E6-48E8-4BE0-A098-F5E4566814F0}"/>
              </a:ext>
            </a:extLst>
          </p:cNvPr>
          <p:cNvSpPr txBox="1"/>
          <p:nvPr/>
        </p:nvSpPr>
        <p:spPr>
          <a:xfrm>
            <a:off x="2857491" y="3574887"/>
            <a:ext cx="6050026" cy="524147"/>
          </a:xfrm>
          <a:prstGeom prst="rect">
            <a:avLst/>
          </a:prstGeom>
          <a:noFill/>
        </p:spPr>
        <p:txBody>
          <a:bodyPr wrap="square" rtlCol="0">
            <a:spAutoFit/>
          </a:bodyPr>
          <a:lstStyle/>
          <a:p>
            <a:endParaRPr lang="en-US" dirty="0"/>
          </a:p>
        </p:txBody>
      </p:sp>
      <p:sp>
        <p:nvSpPr>
          <p:cNvPr id="27" name="TextBox 26">
            <a:extLst>
              <a:ext uri="{FF2B5EF4-FFF2-40B4-BE49-F238E27FC236}">
                <a16:creationId xmlns:a16="http://schemas.microsoft.com/office/drawing/2014/main" id="{CC6665A7-04B8-47D4-A3D7-BE7A64D23195}"/>
              </a:ext>
            </a:extLst>
          </p:cNvPr>
          <p:cNvSpPr txBox="1"/>
          <p:nvPr/>
        </p:nvSpPr>
        <p:spPr>
          <a:xfrm>
            <a:off x="2857491" y="6055508"/>
            <a:ext cx="6050026" cy="276999"/>
          </a:xfrm>
          <a:prstGeom prst="rect">
            <a:avLst/>
          </a:prstGeom>
          <a:noFill/>
        </p:spPr>
        <p:txBody>
          <a:bodyPr wrap="square" rtlCol="0">
            <a:spAutoFit/>
          </a:bodyPr>
          <a:lstStyle/>
          <a:p>
            <a:pPr algn="ctr"/>
            <a:r>
              <a:rPr lang="en-US" sz="1200" dirty="0">
                <a:hlinkClick r:id="rId3"/>
              </a:rPr>
              <a:t>https://blog.clairvoyantsoft.com/the-ascent-of-gradient-descent-23356390836f</a:t>
            </a:r>
            <a:endParaRPr lang="en-US" sz="1200" dirty="0"/>
          </a:p>
        </p:txBody>
      </p:sp>
    </p:spTree>
    <p:extLst>
      <p:ext uri="{BB962C8B-B14F-4D97-AF65-F5344CB8AC3E}">
        <p14:creationId xmlns:p14="http://schemas.microsoft.com/office/powerpoint/2010/main" val="2888936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58D3-E245-45DD-9258-402CBACD5817}"/>
              </a:ext>
            </a:extLst>
          </p:cNvPr>
          <p:cNvSpPr>
            <a:spLocks noGrp="1"/>
          </p:cNvSpPr>
          <p:nvPr>
            <p:ph type="title"/>
          </p:nvPr>
        </p:nvSpPr>
        <p:spPr>
          <a:xfrm>
            <a:off x="659234" y="957447"/>
            <a:ext cx="3383280" cy="4943105"/>
          </a:xfrm>
        </p:spPr>
        <p:txBody>
          <a:bodyPr anchor="ctr">
            <a:normAutofit/>
          </a:bodyPr>
          <a:lstStyle/>
          <a:p>
            <a:r>
              <a:rPr lang="en-US" dirty="0"/>
              <a:t>Pros and Cons of Multiple Linear Regression</a:t>
            </a:r>
          </a:p>
        </p:txBody>
      </p:sp>
      <p:graphicFrame>
        <p:nvGraphicFramePr>
          <p:cNvPr id="5" name="Content Placeholder 2">
            <a:extLst>
              <a:ext uri="{FF2B5EF4-FFF2-40B4-BE49-F238E27FC236}">
                <a16:creationId xmlns:a16="http://schemas.microsoft.com/office/drawing/2014/main" id="{EB0E436C-3515-4EA4-B63D-D1707DAE8384}"/>
              </a:ext>
            </a:extLst>
          </p:cNvPr>
          <p:cNvGraphicFramePr>
            <a:graphicFrameLocks noGrp="1"/>
          </p:cNvGraphicFramePr>
          <p:nvPr>
            <p:ph idx="1"/>
            <p:extLst>
              <p:ext uri="{D42A27DB-BD31-4B8C-83A1-F6EECF244321}">
                <p14:modId xmlns:p14="http://schemas.microsoft.com/office/powerpoint/2010/main" val="3458702947"/>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9810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A4D63-2905-427C-AB5E-A79E1BCD38BB}"/>
              </a:ext>
            </a:extLst>
          </p:cNvPr>
          <p:cNvSpPr>
            <a:spLocks noGrp="1"/>
          </p:cNvSpPr>
          <p:nvPr>
            <p:ph type="title"/>
          </p:nvPr>
        </p:nvSpPr>
        <p:spPr/>
        <p:txBody>
          <a:bodyPr/>
          <a:lstStyle/>
          <a:p>
            <a:r>
              <a:rPr lang="en-US" dirty="0"/>
              <a:t>How Does Machine Learning Work?</a:t>
            </a:r>
          </a:p>
        </p:txBody>
      </p:sp>
      <p:sp>
        <p:nvSpPr>
          <p:cNvPr id="3" name="Content Placeholder 2">
            <a:extLst>
              <a:ext uri="{FF2B5EF4-FFF2-40B4-BE49-F238E27FC236}">
                <a16:creationId xmlns:a16="http://schemas.microsoft.com/office/drawing/2014/main" id="{BA487B05-CBF9-45CC-9F67-1419377D278A}"/>
              </a:ext>
            </a:extLst>
          </p:cNvPr>
          <p:cNvSpPr>
            <a:spLocks noGrp="1"/>
          </p:cNvSpPr>
          <p:nvPr>
            <p:ph idx="1"/>
          </p:nvPr>
        </p:nvSpPr>
        <p:spPr/>
        <p:txBody>
          <a:bodyPr/>
          <a:lstStyle/>
          <a:p>
            <a:r>
              <a:rPr lang="en-US" dirty="0"/>
              <a:t>The way a machine learning algorithm works largely depends on which algorithm is being used, and what problem is being solved.</a:t>
            </a:r>
          </a:p>
          <a:p>
            <a:r>
              <a:rPr lang="en-US" dirty="0"/>
              <a:t>Most algorithms require the use of basic-advanced calculus for the adjustment of parameters, also called weights, but some just require advanced geometry (such as taking the distance between points in higher than 3 dimensions).</a:t>
            </a:r>
          </a:p>
        </p:txBody>
      </p:sp>
    </p:spTree>
    <p:extLst>
      <p:ext uri="{BB962C8B-B14F-4D97-AF65-F5344CB8AC3E}">
        <p14:creationId xmlns:p14="http://schemas.microsoft.com/office/powerpoint/2010/main" val="955393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5E86A-D84E-498B-971D-433EDB09BBFA}"/>
              </a:ext>
            </a:extLst>
          </p:cNvPr>
          <p:cNvSpPr>
            <a:spLocks noGrp="1"/>
          </p:cNvSpPr>
          <p:nvPr>
            <p:ph type="title"/>
          </p:nvPr>
        </p:nvSpPr>
        <p:spPr/>
        <p:txBody>
          <a:bodyPr>
            <a:normAutofit fontScale="90000"/>
          </a:bodyPr>
          <a:lstStyle/>
          <a:p>
            <a:r>
              <a:rPr lang="en-US" dirty="0"/>
              <a:t>Multiple Linear Regression Algorithm</a:t>
            </a:r>
            <a:br>
              <a:rPr lang="en-US" dirty="0"/>
            </a:br>
            <a:r>
              <a:rPr lang="en-US" dirty="0"/>
              <a:t>Demonstration</a:t>
            </a:r>
          </a:p>
        </p:txBody>
      </p:sp>
      <p:sp>
        <p:nvSpPr>
          <p:cNvPr id="3" name="Content Placeholder 2">
            <a:extLst>
              <a:ext uri="{FF2B5EF4-FFF2-40B4-BE49-F238E27FC236}">
                <a16:creationId xmlns:a16="http://schemas.microsoft.com/office/drawing/2014/main" id="{1589D4F1-D5FF-4FC2-A279-D685C70F399B}"/>
              </a:ext>
            </a:extLst>
          </p:cNvPr>
          <p:cNvSpPr>
            <a:spLocks noGrp="1"/>
          </p:cNvSpPr>
          <p:nvPr>
            <p:ph idx="1"/>
          </p:nvPr>
        </p:nvSpPr>
        <p:spPr/>
        <p:txBody>
          <a:bodyPr>
            <a:normAutofit lnSpcReduction="10000"/>
          </a:bodyPr>
          <a:lstStyle/>
          <a:p>
            <a:r>
              <a:rPr lang="en-US" sz="1800" dirty="0"/>
              <a:t>To demonstrate the MLR Algorithm, I used an online dataset that contains 24 data points, one for each month over two years. The data includes two input variables, the current month’s interest rate and unemployment rate, and one output variable, the stock index price.</a:t>
            </a:r>
          </a:p>
          <a:p>
            <a:r>
              <a:rPr lang="en-US" sz="1800" dirty="0"/>
              <a:t>The data is then split into a training set and a validation set.</a:t>
            </a:r>
          </a:p>
          <a:p>
            <a:r>
              <a:rPr lang="en-US" sz="1800" dirty="0"/>
              <a:t>The model is trained with gradient descent using the training set over a specified number of iterations, or until the model converges. For the purpose of this demonstration, the model is trained over 1000 iterations, which only takes a few seconds.</a:t>
            </a:r>
          </a:p>
          <a:p>
            <a:r>
              <a:rPr lang="en-US" sz="1800" dirty="0"/>
              <a:t>The model is then tested using the validation set, and achieves an MSE as low as 6500, resulting in a mean error of around 80. This is relative to values that range from around 700 to 1100.</a:t>
            </a:r>
          </a:p>
        </p:txBody>
      </p:sp>
    </p:spTree>
    <p:extLst>
      <p:ext uri="{BB962C8B-B14F-4D97-AF65-F5344CB8AC3E}">
        <p14:creationId xmlns:p14="http://schemas.microsoft.com/office/powerpoint/2010/main" val="2123079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D6EC2BA7-2066-429F-87E8-58CE936A9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902" y="-1617"/>
            <a:ext cx="11424196" cy="6859617"/>
          </a:xfrm>
          <a:prstGeom prst="rect">
            <a:avLst/>
          </a:prstGeom>
        </p:spPr>
      </p:pic>
    </p:spTree>
    <p:extLst>
      <p:ext uri="{BB962C8B-B14F-4D97-AF65-F5344CB8AC3E}">
        <p14:creationId xmlns:p14="http://schemas.microsoft.com/office/powerpoint/2010/main" val="3638746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5E86A-D84E-498B-971D-433EDB09BBFA}"/>
              </a:ext>
            </a:extLst>
          </p:cNvPr>
          <p:cNvSpPr>
            <a:spLocks noGrp="1"/>
          </p:cNvSpPr>
          <p:nvPr>
            <p:ph type="title"/>
          </p:nvPr>
        </p:nvSpPr>
        <p:spPr/>
        <p:txBody>
          <a:bodyPr>
            <a:normAutofit fontScale="90000"/>
          </a:bodyPr>
          <a:lstStyle/>
          <a:p>
            <a:r>
              <a:rPr lang="en-US" dirty="0"/>
              <a:t>Multiple Linear Regression Algorithm</a:t>
            </a:r>
            <a:br>
              <a:rPr lang="en-US" dirty="0"/>
            </a:br>
            <a:r>
              <a:rPr lang="en-US" dirty="0"/>
              <a:t>Demonstration Pt. 2</a:t>
            </a:r>
          </a:p>
        </p:txBody>
      </p:sp>
      <p:sp>
        <p:nvSpPr>
          <p:cNvPr id="3" name="Content Placeholder 2">
            <a:extLst>
              <a:ext uri="{FF2B5EF4-FFF2-40B4-BE49-F238E27FC236}">
                <a16:creationId xmlns:a16="http://schemas.microsoft.com/office/drawing/2014/main" id="{1589D4F1-D5FF-4FC2-A279-D685C70F399B}"/>
              </a:ext>
            </a:extLst>
          </p:cNvPr>
          <p:cNvSpPr>
            <a:spLocks noGrp="1"/>
          </p:cNvSpPr>
          <p:nvPr>
            <p:ph idx="1"/>
          </p:nvPr>
        </p:nvSpPr>
        <p:spPr/>
        <p:txBody>
          <a:bodyPr>
            <a:normAutofit/>
          </a:bodyPr>
          <a:lstStyle/>
          <a:p>
            <a:r>
              <a:rPr lang="en-US" sz="1800" dirty="0"/>
              <a:t>The second dataset being used is one made specifically for linear regression, as the points are relatively tightly packed, while somewhat spread out. The data is pre-split into a training and validation set. In total, there are exactly 100 data points. 798 are used for training, and 202 are used for validation.</a:t>
            </a:r>
          </a:p>
          <a:p>
            <a:r>
              <a:rPr lang="en-US" sz="1800" dirty="0"/>
              <a:t>The model is again trained with gradient descent using the training set over a specified number of iterations, or until the model converges. For the purpose of this demonstration, the model is trained over 50000 iterations, which takes about one minute.</a:t>
            </a:r>
          </a:p>
          <a:p>
            <a:r>
              <a:rPr lang="en-US" sz="1800" dirty="0"/>
              <a:t>The model is then tested using the validation set, and achieves an MSE as low as 8.8, resulting in a mean error of around 2.98, with the original y-values ranging from 0 – 100.</a:t>
            </a:r>
          </a:p>
        </p:txBody>
      </p:sp>
    </p:spTree>
    <p:extLst>
      <p:ext uri="{BB962C8B-B14F-4D97-AF65-F5344CB8AC3E}">
        <p14:creationId xmlns:p14="http://schemas.microsoft.com/office/powerpoint/2010/main" val="3752588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1106760F-60DD-4FBE-B819-59FDA6803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474" y="0"/>
            <a:ext cx="11577052" cy="6858000"/>
          </a:xfrm>
          <a:prstGeom prst="rect">
            <a:avLst/>
          </a:prstGeom>
        </p:spPr>
      </p:pic>
    </p:spTree>
    <p:extLst>
      <p:ext uri="{BB962C8B-B14F-4D97-AF65-F5344CB8AC3E}">
        <p14:creationId xmlns:p14="http://schemas.microsoft.com/office/powerpoint/2010/main" val="2246832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a:extLst>
              <a:ext uri="{FF2B5EF4-FFF2-40B4-BE49-F238E27FC236}">
                <a16:creationId xmlns:a16="http://schemas.microsoft.com/office/drawing/2014/main" id="{6DA3D4E9-F842-4289-BE88-4EEC32E60786}"/>
              </a:ext>
            </a:extLst>
          </p:cNvPr>
          <p:cNvGraphicFramePr/>
          <p:nvPr>
            <p:extLst>
              <p:ext uri="{D42A27DB-BD31-4B8C-83A1-F6EECF244321}">
                <p14:modId xmlns:p14="http://schemas.microsoft.com/office/powerpoint/2010/main" val="1223529799"/>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87732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3" descr="Abstract background of dark mesh">
            <a:extLst>
              <a:ext uri="{FF2B5EF4-FFF2-40B4-BE49-F238E27FC236}">
                <a16:creationId xmlns:a16="http://schemas.microsoft.com/office/drawing/2014/main" id="{2220CF74-256A-440E-A649-AD2FEA021E6A}"/>
              </a:ext>
            </a:extLst>
          </p:cNvPr>
          <p:cNvPicPr>
            <a:picLocks noChangeAspect="1"/>
          </p:cNvPicPr>
          <p:nvPr/>
        </p:nvPicPr>
        <p:blipFill rotWithShape="1">
          <a:blip r:embed="rId2"/>
          <a:srcRect/>
          <a:stretch/>
        </p:blipFill>
        <p:spPr>
          <a:xfrm>
            <a:off x="20" y="10"/>
            <a:ext cx="12191981" cy="6857990"/>
          </a:xfrm>
          <a:prstGeom prst="rect">
            <a:avLst/>
          </a:prstGeom>
        </p:spPr>
      </p:pic>
      <p:sp>
        <p:nvSpPr>
          <p:cNvPr id="20" name="Rectangle 1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F3A904-3AA5-4669-B62C-B779124A1D56}"/>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Neural Networks</a:t>
            </a:r>
          </a:p>
        </p:txBody>
      </p:sp>
    </p:spTree>
    <p:extLst>
      <p:ext uri="{BB962C8B-B14F-4D97-AF65-F5344CB8AC3E}">
        <p14:creationId xmlns:p14="http://schemas.microsoft.com/office/powerpoint/2010/main" val="3448075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B815CD-46E8-479C-B1E5-91D4543F6BB9}"/>
              </a:ext>
            </a:extLst>
          </p:cNvPr>
          <p:cNvSpPr>
            <a:spLocks noGrp="1"/>
          </p:cNvSpPr>
          <p:nvPr>
            <p:ph type="title"/>
          </p:nvPr>
        </p:nvSpPr>
        <p:spPr>
          <a:xfrm>
            <a:off x="621792" y="1161288"/>
            <a:ext cx="3602736" cy="4526280"/>
          </a:xfrm>
        </p:spPr>
        <p:txBody>
          <a:bodyPr>
            <a:normAutofit/>
          </a:bodyPr>
          <a:lstStyle/>
          <a:p>
            <a:r>
              <a:rPr lang="en-US" dirty="0"/>
              <a:t>DISCLAIMER</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Content Placeholder 2">
            <a:extLst>
              <a:ext uri="{FF2B5EF4-FFF2-40B4-BE49-F238E27FC236}">
                <a16:creationId xmlns:a16="http://schemas.microsoft.com/office/drawing/2014/main" id="{352E753B-79B6-4982-8141-B685EB687D7E}"/>
              </a:ext>
            </a:extLst>
          </p:cNvPr>
          <p:cNvSpPr>
            <a:spLocks noGrp="1"/>
          </p:cNvSpPr>
          <p:nvPr>
            <p:ph idx="1"/>
          </p:nvPr>
        </p:nvSpPr>
        <p:spPr>
          <a:xfrm>
            <a:off x="5434149" y="932688"/>
            <a:ext cx="5916603" cy="4992624"/>
          </a:xfrm>
        </p:spPr>
        <p:txBody>
          <a:bodyPr anchor="ctr">
            <a:normAutofit/>
          </a:bodyPr>
          <a:lstStyle/>
          <a:p>
            <a:r>
              <a:rPr lang="en-US" dirty="0"/>
              <a:t>The complete math behind a neural network is too complex to be explained in just a few slides, so for the sake of the presentation it is simplified.</a:t>
            </a:r>
          </a:p>
          <a:p>
            <a:r>
              <a:rPr lang="en-US" dirty="0"/>
              <a:t>The math is explained further in the actual code with comments, a link to which is at the end of this presentation.</a:t>
            </a:r>
          </a:p>
        </p:txBody>
      </p:sp>
    </p:spTree>
    <p:extLst>
      <p:ext uri="{BB962C8B-B14F-4D97-AF65-F5344CB8AC3E}">
        <p14:creationId xmlns:p14="http://schemas.microsoft.com/office/powerpoint/2010/main" val="3929439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28A16-BBCC-4E9F-94AA-608C30D8726A}"/>
              </a:ext>
            </a:extLst>
          </p:cNvPr>
          <p:cNvSpPr>
            <a:spLocks noGrp="1"/>
          </p:cNvSpPr>
          <p:nvPr>
            <p:ph type="title"/>
          </p:nvPr>
        </p:nvSpPr>
        <p:spPr/>
        <p:txBody>
          <a:bodyPr>
            <a:normAutofit fontScale="90000"/>
          </a:bodyPr>
          <a:lstStyle/>
          <a:p>
            <a:r>
              <a:rPr lang="en-US" dirty="0"/>
              <a:t>Artificial Neural Network (NN) Algorithm: Forward Propagation</a:t>
            </a:r>
          </a:p>
        </p:txBody>
      </p:sp>
      <p:sp>
        <p:nvSpPr>
          <p:cNvPr id="3" name="Content Placeholder 2">
            <a:extLst>
              <a:ext uri="{FF2B5EF4-FFF2-40B4-BE49-F238E27FC236}">
                <a16:creationId xmlns:a16="http://schemas.microsoft.com/office/drawing/2014/main" id="{10104A57-9A84-45D8-B646-BDD01F9B635D}"/>
              </a:ext>
            </a:extLst>
          </p:cNvPr>
          <p:cNvSpPr>
            <a:spLocks noGrp="1"/>
          </p:cNvSpPr>
          <p:nvPr>
            <p:ph idx="1"/>
          </p:nvPr>
        </p:nvSpPr>
        <p:spPr/>
        <p:txBody>
          <a:bodyPr>
            <a:normAutofit fontScale="92500" lnSpcReduction="20000"/>
          </a:bodyPr>
          <a:lstStyle/>
          <a:p>
            <a:r>
              <a:rPr lang="en-US" sz="1400" dirty="0"/>
              <a:t>Artificial Neural Networks use layers of interconnected neurons to predict an algorithm using forward propagation.</a:t>
            </a:r>
          </a:p>
          <a:p>
            <a:r>
              <a:rPr lang="en-US" sz="1400" dirty="0"/>
              <a:t>NNs consist of an input layer, hidden layer(s), and an output layer.</a:t>
            </a:r>
          </a:p>
          <a:p>
            <a:r>
              <a:rPr lang="en-US" sz="1400" dirty="0"/>
              <a:t>The number of hidden layers can vary, and the number of neurons in each layer can be specified to any positive integer, apart from the input layer, which is determined by the number of data features.</a:t>
            </a:r>
          </a:p>
          <a:p>
            <a:r>
              <a:rPr lang="en-US" sz="1400" dirty="0"/>
              <a:t>Forward propagation is the process by which the outputs of one layer are passed onto the next.</a:t>
            </a:r>
          </a:p>
          <a:p>
            <a:pPr lvl="1"/>
            <a:r>
              <a:rPr lang="en-US" sz="1200" dirty="0"/>
              <a:t>Each neuron in one layer passes its output to every output in the next layer.</a:t>
            </a:r>
          </a:p>
          <a:p>
            <a:pPr lvl="1"/>
            <a:r>
              <a:rPr lang="en-US" sz="1200" dirty="0"/>
              <a:t>This repeats until the output layer has calculated its output.</a:t>
            </a:r>
          </a:p>
          <a:p>
            <a:r>
              <a:rPr lang="en-US" sz="1400" dirty="0"/>
              <a:t>Neuron output is calculated by multiplying the output of each of the neurons in the previous layer by a weight specific to each of those neurons, adding them up, and then adding a bias.</a:t>
            </a:r>
          </a:p>
          <a:p>
            <a:pPr lvl="1"/>
            <a:r>
              <a:rPr lang="en-US" sz="1300" dirty="0"/>
              <a:t>Each neuron has randomly calculated weights for each of the neurons in the previous layer</a:t>
            </a:r>
          </a:p>
          <a:p>
            <a:r>
              <a:rPr lang="en-US" sz="1400" dirty="0"/>
              <a:t>The output of the neuron is then put through an activation function, such as sigmoid or ReLu, and then passed on to the next layer.</a:t>
            </a:r>
          </a:p>
          <a:p>
            <a:r>
              <a:rPr lang="en-US" sz="1400" dirty="0"/>
              <a:t>Once the output layer has been reached, its result is then interpreted and used for predicting the values of unknown data, which can be in the context of regression or classification.</a:t>
            </a:r>
          </a:p>
        </p:txBody>
      </p:sp>
    </p:spTree>
    <p:extLst>
      <p:ext uri="{BB962C8B-B14F-4D97-AF65-F5344CB8AC3E}">
        <p14:creationId xmlns:p14="http://schemas.microsoft.com/office/powerpoint/2010/main" val="3164928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28A16-BBCC-4E9F-94AA-608C30D8726A}"/>
              </a:ext>
            </a:extLst>
          </p:cNvPr>
          <p:cNvSpPr>
            <a:spLocks noGrp="1"/>
          </p:cNvSpPr>
          <p:nvPr>
            <p:ph type="title"/>
          </p:nvPr>
        </p:nvSpPr>
        <p:spPr/>
        <p:txBody>
          <a:bodyPr>
            <a:normAutofit fontScale="90000"/>
          </a:bodyPr>
          <a:lstStyle/>
          <a:p>
            <a:r>
              <a:rPr lang="en-US" dirty="0"/>
              <a:t>Artificial Neural Network (NN) Algorithm: Back Propagation</a:t>
            </a:r>
          </a:p>
        </p:txBody>
      </p:sp>
      <p:sp>
        <p:nvSpPr>
          <p:cNvPr id="3" name="Content Placeholder 2">
            <a:extLst>
              <a:ext uri="{FF2B5EF4-FFF2-40B4-BE49-F238E27FC236}">
                <a16:creationId xmlns:a16="http://schemas.microsoft.com/office/drawing/2014/main" id="{10104A57-9A84-45D8-B646-BDD01F9B635D}"/>
              </a:ext>
            </a:extLst>
          </p:cNvPr>
          <p:cNvSpPr>
            <a:spLocks noGrp="1"/>
          </p:cNvSpPr>
          <p:nvPr>
            <p:ph idx="1"/>
          </p:nvPr>
        </p:nvSpPr>
        <p:spPr/>
        <p:txBody>
          <a:bodyPr>
            <a:normAutofit fontScale="85000" lnSpcReduction="20000"/>
          </a:bodyPr>
          <a:lstStyle/>
          <a:p>
            <a:r>
              <a:rPr lang="en-US" sz="1400" dirty="0"/>
              <a:t>Back propagation is the process through which a neural network updates and adjusts the weights and biases of each neuron and their connections using gradient descent, similarly to linear regression.</a:t>
            </a:r>
          </a:p>
          <a:p>
            <a:r>
              <a:rPr lang="en-US" sz="1400" dirty="0"/>
              <a:t>The result of the neural network is compared to the actual result of the data it was trying to predict, and a delta for each of the neurons is calculated.</a:t>
            </a:r>
          </a:p>
          <a:p>
            <a:r>
              <a:rPr lang="en-US" sz="1400" dirty="0"/>
              <a:t>In the case of the neural network I programmed, each of the output neurons uses the sigmoid activation function, so to update the weights, the derivative of the sigmoid function at the output of the neuron is multiplied by the difference between the output of the neuron and the actual result of the data. This value is saved to the neuron as its “delta”. This delta is then multiplied by each of the each of the previous inputs for each weight, and then multiplied by the learning rate of the algorithm (a pre-specified number). The resultant number, known as the gradient, is then subtracted from the current weight’s value to adjust the weight. A similar process is used for the adjustment of each neuron’s bias.</a:t>
            </a:r>
          </a:p>
          <a:p>
            <a:r>
              <a:rPr lang="en-US" sz="1400" dirty="0"/>
              <a:t>For hidden layers, the process is similar, but rather than using the difference between the network’s expected output, it uses the deltas for each of the neurons in the next layer. In addition to this, a different activation function is used. Rather than sigmoid, each neuron uses the ReLu function. I have found the use of ReLu in the hidden layers to work much better than sigmoid, but sigmoid works better for computing outputs in the output layer.</a:t>
            </a:r>
          </a:p>
          <a:p>
            <a:r>
              <a:rPr lang="en-US" sz="1400" dirty="0"/>
              <a:t>In my NN, a concept called momentum is used. In momentum, you have a pre-specified value, which is then multiplied by the previous gradient is added to the current gradient to update the current weight. This quickens the training process by encouraging gradient descent in a continuous direction. If the gradient keeps decreasing, momentum will increase the rate at which it decreases. This can lead to overshooting in some cases, but the gradient should stabilize eventually.</a:t>
            </a:r>
          </a:p>
        </p:txBody>
      </p:sp>
    </p:spTree>
    <p:extLst>
      <p:ext uri="{BB962C8B-B14F-4D97-AF65-F5344CB8AC3E}">
        <p14:creationId xmlns:p14="http://schemas.microsoft.com/office/powerpoint/2010/main" val="1953546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308E84-CBE0-4428-86C7-4F9C3003B8C6}"/>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3400" dirty="0"/>
              <a:t>Neural Networks Visualized</a:t>
            </a:r>
          </a:p>
        </p:txBody>
      </p:sp>
      <p:sp>
        <p:nvSpPr>
          <p:cNvPr id="17" name="Rectangle: Rounded Corners 1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A701159F-2F9C-483F-8835-004867905B36}"/>
              </a:ext>
            </a:extLst>
          </p:cNvPr>
          <p:cNvSpPr txBox="1"/>
          <p:nvPr/>
        </p:nvSpPr>
        <p:spPr>
          <a:xfrm>
            <a:off x="3053895" y="6286641"/>
            <a:ext cx="6084207" cy="276999"/>
          </a:xfrm>
          <a:prstGeom prst="rect">
            <a:avLst/>
          </a:prstGeom>
          <a:noFill/>
        </p:spPr>
        <p:txBody>
          <a:bodyPr wrap="square" rtlCol="0">
            <a:spAutoFit/>
          </a:bodyPr>
          <a:lstStyle/>
          <a:p>
            <a:pPr algn="ctr"/>
            <a:r>
              <a:rPr lang="en-US" sz="1200" dirty="0">
                <a:hlinkClick r:id="rId2"/>
              </a:rPr>
              <a:t>https://www.tibco.com/reference-center/what-is-a-neural-network</a:t>
            </a:r>
            <a:endParaRPr lang="en-US" sz="1200" dirty="0"/>
          </a:p>
        </p:txBody>
      </p:sp>
      <p:pic>
        <p:nvPicPr>
          <p:cNvPr id="6" name="Picture 5">
            <a:extLst>
              <a:ext uri="{FF2B5EF4-FFF2-40B4-BE49-F238E27FC236}">
                <a16:creationId xmlns:a16="http://schemas.microsoft.com/office/drawing/2014/main" id="{E527A737-1FCB-4A0B-972D-2A213460DEE3}"/>
              </a:ext>
            </a:extLst>
          </p:cNvPr>
          <p:cNvPicPr>
            <a:picLocks noChangeAspect="1"/>
          </p:cNvPicPr>
          <p:nvPr/>
        </p:nvPicPr>
        <p:blipFill>
          <a:blip r:embed="rId3"/>
          <a:stretch>
            <a:fillRect/>
          </a:stretch>
        </p:blipFill>
        <p:spPr>
          <a:xfrm>
            <a:off x="2190748" y="1897207"/>
            <a:ext cx="7810500" cy="3952875"/>
          </a:xfrm>
          <a:prstGeom prst="rect">
            <a:avLst/>
          </a:prstGeom>
        </p:spPr>
      </p:pic>
    </p:spTree>
    <p:extLst>
      <p:ext uri="{BB962C8B-B14F-4D97-AF65-F5344CB8AC3E}">
        <p14:creationId xmlns:p14="http://schemas.microsoft.com/office/powerpoint/2010/main" val="343159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37BEF-FC95-44E7-9604-F9F365923085}"/>
              </a:ext>
            </a:extLst>
          </p:cNvPr>
          <p:cNvSpPr>
            <a:spLocks noGrp="1"/>
          </p:cNvSpPr>
          <p:nvPr>
            <p:ph type="title"/>
          </p:nvPr>
        </p:nvSpPr>
        <p:spPr/>
        <p:txBody>
          <a:bodyPr>
            <a:normAutofit fontScale="90000"/>
          </a:bodyPr>
          <a:lstStyle/>
          <a:p>
            <a:r>
              <a:rPr lang="en-US" dirty="0"/>
              <a:t>Implementing Machine Learning Algorithms in Code</a:t>
            </a:r>
          </a:p>
        </p:txBody>
      </p:sp>
      <p:sp>
        <p:nvSpPr>
          <p:cNvPr id="3" name="Content Placeholder 2">
            <a:extLst>
              <a:ext uri="{FF2B5EF4-FFF2-40B4-BE49-F238E27FC236}">
                <a16:creationId xmlns:a16="http://schemas.microsoft.com/office/drawing/2014/main" id="{61B08CF0-45FD-4B1C-8451-3CC16CB7186B}"/>
              </a:ext>
            </a:extLst>
          </p:cNvPr>
          <p:cNvSpPr>
            <a:spLocks noGrp="1"/>
          </p:cNvSpPr>
          <p:nvPr>
            <p:ph idx="1"/>
          </p:nvPr>
        </p:nvSpPr>
        <p:spPr/>
        <p:txBody>
          <a:bodyPr/>
          <a:lstStyle/>
          <a:p>
            <a:r>
              <a:rPr lang="en-US" dirty="0"/>
              <a:t>Most existing resources and libraries for machine learning algorithms are written for the coding languages Python or R. Very few exist for C++, so that is the language I decided to code my algorithms in.</a:t>
            </a:r>
          </a:p>
          <a:p>
            <a:r>
              <a:rPr lang="en-US" dirty="0"/>
              <a:t>While Python and R are much easier to use, you can get a lot more specific in C++ with how data is used, and because of that it is the one I spend the most time with and is the one I am most proficient in.</a:t>
            </a:r>
          </a:p>
        </p:txBody>
      </p:sp>
    </p:spTree>
    <p:extLst>
      <p:ext uri="{BB962C8B-B14F-4D97-AF65-F5344CB8AC3E}">
        <p14:creationId xmlns:p14="http://schemas.microsoft.com/office/powerpoint/2010/main" val="11418310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58D3-E245-45DD-9258-402CBACD5817}"/>
              </a:ext>
            </a:extLst>
          </p:cNvPr>
          <p:cNvSpPr>
            <a:spLocks noGrp="1"/>
          </p:cNvSpPr>
          <p:nvPr>
            <p:ph type="title"/>
          </p:nvPr>
        </p:nvSpPr>
        <p:spPr>
          <a:xfrm>
            <a:off x="659234" y="957447"/>
            <a:ext cx="3383280" cy="4943105"/>
          </a:xfrm>
        </p:spPr>
        <p:txBody>
          <a:bodyPr anchor="ctr">
            <a:normAutofit/>
          </a:bodyPr>
          <a:lstStyle/>
          <a:p>
            <a:r>
              <a:rPr lang="en-US" dirty="0"/>
              <a:t>Pros and Cons of Neural Networks</a:t>
            </a:r>
          </a:p>
        </p:txBody>
      </p:sp>
      <p:graphicFrame>
        <p:nvGraphicFramePr>
          <p:cNvPr id="5" name="Content Placeholder 2">
            <a:extLst>
              <a:ext uri="{FF2B5EF4-FFF2-40B4-BE49-F238E27FC236}">
                <a16:creationId xmlns:a16="http://schemas.microsoft.com/office/drawing/2014/main" id="{EB0E436C-3515-4EA4-B63D-D1707DAE8384}"/>
              </a:ext>
            </a:extLst>
          </p:cNvPr>
          <p:cNvGraphicFramePr>
            <a:graphicFrameLocks noGrp="1"/>
          </p:cNvGraphicFramePr>
          <p:nvPr>
            <p:ph idx="1"/>
            <p:extLst>
              <p:ext uri="{D42A27DB-BD31-4B8C-83A1-F6EECF244321}">
                <p14:modId xmlns:p14="http://schemas.microsoft.com/office/powerpoint/2010/main" val="3482605393"/>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9362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5E86A-D84E-498B-971D-433EDB09BBFA}"/>
              </a:ext>
            </a:extLst>
          </p:cNvPr>
          <p:cNvSpPr>
            <a:spLocks noGrp="1"/>
          </p:cNvSpPr>
          <p:nvPr>
            <p:ph type="title"/>
          </p:nvPr>
        </p:nvSpPr>
        <p:spPr/>
        <p:txBody>
          <a:bodyPr>
            <a:normAutofit/>
          </a:bodyPr>
          <a:lstStyle/>
          <a:p>
            <a:r>
              <a:rPr lang="en-US" dirty="0"/>
              <a:t>Artificial Neural Network Demonstration</a:t>
            </a:r>
          </a:p>
        </p:txBody>
      </p:sp>
      <p:sp>
        <p:nvSpPr>
          <p:cNvPr id="3" name="Content Placeholder 2">
            <a:extLst>
              <a:ext uri="{FF2B5EF4-FFF2-40B4-BE49-F238E27FC236}">
                <a16:creationId xmlns:a16="http://schemas.microsoft.com/office/drawing/2014/main" id="{1589D4F1-D5FF-4FC2-A279-D685C70F399B}"/>
              </a:ext>
            </a:extLst>
          </p:cNvPr>
          <p:cNvSpPr>
            <a:spLocks noGrp="1"/>
          </p:cNvSpPr>
          <p:nvPr>
            <p:ph idx="1"/>
          </p:nvPr>
        </p:nvSpPr>
        <p:spPr/>
        <p:txBody>
          <a:bodyPr>
            <a:normAutofit fontScale="85000" lnSpcReduction="20000"/>
          </a:bodyPr>
          <a:lstStyle/>
          <a:p>
            <a:r>
              <a:rPr lang="en-US" sz="2000" dirty="0"/>
              <a:t>To display the relative accuracy and runtime of the neural network when compared to other algorithms, I used the same breast tumor dataset used by KNN and KMC using a 60:40 training/validation split.</a:t>
            </a:r>
          </a:p>
          <a:p>
            <a:r>
              <a:rPr lang="en-US" sz="2000" dirty="0"/>
              <a:t>I created a network with 1 hidden layer, a learning rate of 0.01, and a momentum of 0.9. The hidden layer has 60 neurons, and the output layer has two, since the network is being used as a binary classifier. Since the input layer neuron count is dictated by the number of data features, it has 30 neurons.</a:t>
            </a:r>
          </a:p>
          <a:p>
            <a:r>
              <a:rPr lang="en-US" sz="2000" dirty="0"/>
              <a:t>The network is trained using back propagation for each training data point, and trains with the training dataset over 100 iterations, which takes around 30 seconds.</a:t>
            </a:r>
          </a:p>
          <a:p>
            <a:r>
              <a:rPr lang="en-US" sz="2000" dirty="0"/>
              <a:t>The model is then tested using the validation set. This is done extremely quickly, and the percent of tumors correctly identified is typically in the high 90s, but the network can sometimes reach 100%. The accuracy varies, as the weights are randomly initialized for each test to get an average.</a:t>
            </a:r>
          </a:p>
        </p:txBody>
      </p:sp>
    </p:spTree>
    <p:extLst>
      <p:ext uri="{BB962C8B-B14F-4D97-AF65-F5344CB8AC3E}">
        <p14:creationId xmlns:p14="http://schemas.microsoft.com/office/powerpoint/2010/main" val="1446757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BE04B23B-8298-4E13-8C8F-F3D8ADF9F0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59" y="-5297"/>
            <a:ext cx="11502482" cy="6863297"/>
          </a:xfrm>
          <a:prstGeom prst="rect">
            <a:avLst/>
          </a:prstGeom>
        </p:spPr>
      </p:pic>
    </p:spTree>
    <p:extLst>
      <p:ext uri="{BB962C8B-B14F-4D97-AF65-F5344CB8AC3E}">
        <p14:creationId xmlns:p14="http://schemas.microsoft.com/office/powerpoint/2010/main" val="3236282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8EE770E2-913C-48DD-9FB7-7218A6AEF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289" y="0"/>
            <a:ext cx="11657422" cy="6857999"/>
          </a:xfrm>
          <a:prstGeom prst="rect">
            <a:avLst/>
          </a:prstGeom>
        </p:spPr>
      </p:pic>
    </p:spTree>
    <p:extLst>
      <p:ext uri="{BB962C8B-B14F-4D97-AF65-F5344CB8AC3E}">
        <p14:creationId xmlns:p14="http://schemas.microsoft.com/office/powerpoint/2010/main" val="4173204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242D7F5-72B3-4DC8-BF2F-B8DD166FB7EA}"/>
              </a:ext>
            </a:extLst>
          </p:cNvPr>
          <p:cNvGraphicFramePr/>
          <p:nvPr>
            <p:extLst>
              <p:ext uri="{D42A27DB-BD31-4B8C-83A1-F6EECF244321}">
                <p14:modId xmlns:p14="http://schemas.microsoft.com/office/powerpoint/2010/main" val="2459821209"/>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6423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FD11BDB4-41F0-4CD9-BF04-4A6A88F3354D}"/>
              </a:ext>
            </a:extLst>
          </p:cNvPr>
          <p:cNvGraphicFramePr/>
          <p:nvPr>
            <p:extLst>
              <p:ext uri="{D42A27DB-BD31-4B8C-83A1-F6EECF244321}">
                <p14:modId xmlns:p14="http://schemas.microsoft.com/office/powerpoint/2010/main" val="3759585403"/>
              </p:ext>
            </p:extLst>
          </p:nvPr>
        </p:nvGraphicFramePr>
        <p:xfrm>
          <a:off x="0" y="0"/>
          <a:ext cx="12192000"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41657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49821-71B5-4A29-BF1C-D8B5623E7907}"/>
              </a:ext>
            </a:extLst>
          </p:cNvPr>
          <p:cNvSpPr>
            <a:spLocks noGrp="1"/>
          </p:cNvSpPr>
          <p:nvPr>
            <p:ph type="title"/>
          </p:nvPr>
        </p:nvSpPr>
        <p:spPr/>
        <p:txBody>
          <a:bodyPr/>
          <a:lstStyle/>
          <a:p>
            <a:r>
              <a:rPr lang="en-US" dirty="0"/>
              <a:t>Conclusions and Key Takeaways</a:t>
            </a:r>
          </a:p>
        </p:txBody>
      </p:sp>
      <p:sp>
        <p:nvSpPr>
          <p:cNvPr id="3" name="Content Placeholder 2">
            <a:extLst>
              <a:ext uri="{FF2B5EF4-FFF2-40B4-BE49-F238E27FC236}">
                <a16:creationId xmlns:a16="http://schemas.microsoft.com/office/drawing/2014/main" id="{A035E84A-0C7B-4FE7-98EF-F9593F3F8040}"/>
              </a:ext>
            </a:extLst>
          </p:cNvPr>
          <p:cNvSpPr>
            <a:spLocks noGrp="1"/>
          </p:cNvSpPr>
          <p:nvPr>
            <p:ph idx="1"/>
          </p:nvPr>
        </p:nvSpPr>
        <p:spPr>
          <a:xfrm>
            <a:off x="1115568" y="2185061"/>
            <a:ext cx="10168128" cy="4357782"/>
          </a:xfrm>
        </p:spPr>
        <p:txBody>
          <a:bodyPr>
            <a:normAutofit fontScale="25000" lnSpcReduction="20000"/>
          </a:bodyPr>
          <a:lstStyle/>
          <a:p>
            <a:pPr marL="0" indent="0">
              <a:buNone/>
            </a:pPr>
            <a:r>
              <a:rPr lang="en-US" dirty="0"/>
              <a:t>	</a:t>
            </a:r>
            <a:r>
              <a:rPr lang="en-US" sz="9600" dirty="0"/>
              <a:t>The algorithms I have written are nothing new or revolutionary. The ideas have been put into practice before, but I believe what makes mine different is that every algorithm is made purely from scratch. No dedicated machine learning libraries were used, so I had to write every method myself. If I ever actually needed to use one of the algorithms, then I would probably use a machine learning library, but the focus of this project was not future-usability. The purpose was to research and implement machine learning algorithms in C++ and doing so required me learning the fundamentals of each algorithm. Without knowing the basis upon which an algorithm is written, you can’t improve on it. My capstone has allowed me to pour a foundation of knowledge and experience upon which I can build off in the future.</a:t>
            </a:r>
            <a:endParaRPr lang="en-US" dirty="0"/>
          </a:p>
        </p:txBody>
      </p:sp>
    </p:spTree>
    <p:extLst>
      <p:ext uri="{BB962C8B-B14F-4D97-AF65-F5344CB8AC3E}">
        <p14:creationId xmlns:p14="http://schemas.microsoft.com/office/powerpoint/2010/main" val="3560280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F527-7A0D-4F88-9F77-201B470BF081}"/>
              </a:ext>
            </a:extLst>
          </p:cNvPr>
          <p:cNvSpPr>
            <a:spLocks noGrp="1"/>
          </p:cNvSpPr>
          <p:nvPr>
            <p:ph type="title"/>
          </p:nvPr>
        </p:nvSpPr>
        <p:spPr/>
        <p:txBody>
          <a:bodyPr/>
          <a:lstStyle/>
          <a:p>
            <a:r>
              <a:rPr lang="en-US" dirty="0"/>
              <a:t>Citations and Links</a:t>
            </a:r>
          </a:p>
        </p:txBody>
      </p:sp>
      <p:sp>
        <p:nvSpPr>
          <p:cNvPr id="3" name="Content Placeholder 2">
            <a:extLst>
              <a:ext uri="{FF2B5EF4-FFF2-40B4-BE49-F238E27FC236}">
                <a16:creationId xmlns:a16="http://schemas.microsoft.com/office/drawing/2014/main" id="{98B24C96-AA69-4FAB-8DB7-7B82A8FB8510}"/>
              </a:ext>
            </a:extLst>
          </p:cNvPr>
          <p:cNvSpPr>
            <a:spLocks noGrp="1"/>
          </p:cNvSpPr>
          <p:nvPr>
            <p:ph idx="1"/>
          </p:nvPr>
        </p:nvSpPr>
        <p:spPr/>
        <p:txBody>
          <a:bodyPr>
            <a:normAutofit fontScale="62500" lnSpcReduction="20000"/>
          </a:bodyPr>
          <a:lstStyle/>
          <a:p>
            <a:pPr marL="0" indent="0">
              <a:buNone/>
            </a:pPr>
            <a:r>
              <a:rPr lang="en-US" dirty="0"/>
              <a:t>Link to GitHub Repository (contains the code for each algorithm)</a:t>
            </a:r>
          </a:p>
          <a:p>
            <a:r>
              <a:rPr lang="en-US" dirty="0">
                <a:hlinkClick r:id="rId2"/>
              </a:rPr>
              <a:t>https://github.com/AGilsoul/GilsoulCapstone</a:t>
            </a:r>
            <a:endParaRPr lang="en-US" dirty="0"/>
          </a:p>
          <a:p>
            <a:pPr marL="0" indent="0">
              <a:buNone/>
            </a:pPr>
            <a:r>
              <a:rPr lang="en-US" dirty="0"/>
              <a:t>Resources used for learning purposes</a:t>
            </a:r>
            <a:endParaRPr lang="en-US" dirty="0">
              <a:hlinkClick r:id="rId3"/>
            </a:endParaRPr>
          </a:p>
          <a:p>
            <a:r>
              <a:rPr lang="en-US" dirty="0">
                <a:hlinkClick r:id="rId3"/>
              </a:rPr>
              <a:t>https://www.codecademy.com/learn/machine-learning</a:t>
            </a:r>
            <a:endParaRPr lang="en-US" dirty="0"/>
          </a:p>
          <a:p>
            <a:r>
              <a:rPr lang="en-US" dirty="0">
                <a:hlinkClick r:id="rId4"/>
              </a:rPr>
              <a:t>https://towardsdatascience.com/linear-regression-using-gradient-descent-97a6c8700931</a:t>
            </a:r>
            <a:endParaRPr lang="en-US" dirty="0"/>
          </a:p>
          <a:p>
            <a:r>
              <a:rPr lang="en-US" dirty="0">
                <a:hlinkClick r:id="rId5"/>
              </a:rPr>
              <a:t>https://towardsdatascience.com/k-means-a-complete-introduction-1702af9cd8c</a:t>
            </a:r>
            <a:endParaRPr lang="en-US" dirty="0"/>
          </a:p>
          <a:p>
            <a:pPr marL="0" indent="0">
              <a:buNone/>
            </a:pPr>
            <a:r>
              <a:rPr lang="en-US" dirty="0"/>
              <a:t>Datasets:</a:t>
            </a:r>
          </a:p>
          <a:p>
            <a:r>
              <a:rPr lang="en-US" dirty="0"/>
              <a:t>Breast Cancer Wisconsin (Diagnostic) Data Set</a:t>
            </a:r>
          </a:p>
          <a:p>
            <a:pPr lvl="1"/>
            <a:r>
              <a:rPr lang="en-US" dirty="0">
                <a:hlinkClick r:id="rId6"/>
              </a:rPr>
              <a:t>https://archive.ics.uci.edu/ml/datasets/breast+cancer+wisconsin+(diagnostic)</a:t>
            </a:r>
            <a:endParaRPr lang="en-US" dirty="0"/>
          </a:p>
          <a:p>
            <a:r>
              <a:rPr lang="en-US" dirty="0"/>
              <a:t>Unnamed Stock Index Price MLR Data Set</a:t>
            </a:r>
          </a:p>
          <a:p>
            <a:pPr lvl="1"/>
            <a:r>
              <a:rPr lang="en-US" dirty="0">
                <a:hlinkClick r:id="rId7"/>
              </a:rPr>
              <a:t>https://datatofish.com/multiple-linear-regression-python/</a:t>
            </a:r>
            <a:endParaRPr lang="en-US" dirty="0"/>
          </a:p>
          <a:p>
            <a:pPr lvl="1"/>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550615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2CC30-0CD9-44F4-AB54-4BD33FBF71AD}"/>
              </a:ext>
            </a:extLst>
          </p:cNvPr>
          <p:cNvSpPr>
            <a:spLocks noGrp="1"/>
          </p:cNvSpPr>
          <p:nvPr>
            <p:ph type="title"/>
          </p:nvPr>
        </p:nvSpPr>
        <p:spPr/>
        <p:txBody>
          <a:bodyPr>
            <a:normAutofit fontScale="90000"/>
          </a:bodyPr>
          <a:lstStyle/>
          <a:p>
            <a:r>
              <a:rPr lang="en-US" dirty="0"/>
              <a:t>Classroom Foundation for Machine Learning Projects</a:t>
            </a:r>
          </a:p>
        </p:txBody>
      </p:sp>
      <p:sp>
        <p:nvSpPr>
          <p:cNvPr id="3" name="Content Placeholder 2">
            <a:extLst>
              <a:ext uri="{FF2B5EF4-FFF2-40B4-BE49-F238E27FC236}">
                <a16:creationId xmlns:a16="http://schemas.microsoft.com/office/drawing/2014/main" id="{E053BE91-6769-4E44-BD19-7400E7E26D0B}"/>
              </a:ext>
            </a:extLst>
          </p:cNvPr>
          <p:cNvSpPr>
            <a:spLocks noGrp="1"/>
          </p:cNvSpPr>
          <p:nvPr>
            <p:ph idx="1"/>
          </p:nvPr>
        </p:nvSpPr>
        <p:spPr/>
        <p:txBody>
          <a:bodyPr>
            <a:normAutofit lnSpcReduction="10000"/>
          </a:bodyPr>
          <a:lstStyle/>
          <a:p>
            <a:r>
              <a:rPr lang="en-US" sz="1800" dirty="0"/>
              <a:t>Programming a machine learning algorithm from scratch is far from simple. It requires extensive knowledge of the coding language you’re programming in and a solid mathematical foundation to work from and build off as you research different algorithms and how they work.</a:t>
            </a:r>
          </a:p>
          <a:p>
            <a:r>
              <a:rPr lang="en-US" sz="1800" dirty="0"/>
              <a:t>Multiple classes at NUAMES have helped me build up this computer science/math foundation. I had programmed before high school, but I wasn’t formally taught until then. I have taken/am taking multiple Computer Science classes, including CS 1030, CS 1400, CS 1410, CS 2420, CS 2705, and CS 3230, with more to come next semester. I am currently taking Calculus, with trigonometry and all the prerequisites completed as well.</a:t>
            </a:r>
          </a:p>
          <a:p>
            <a:r>
              <a:rPr lang="en-US" sz="1800" dirty="0"/>
              <a:t>Even with all these classes, the structure and math behind some of the more advanced algorithms remains complicated and confusing, requiring me to learn from outside sources to learn the requisite knowledge.</a:t>
            </a:r>
          </a:p>
        </p:txBody>
      </p:sp>
    </p:spTree>
    <p:extLst>
      <p:ext uri="{BB962C8B-B14F-4D97-AF65-F5344CB8AC3E}">
        <p14:creationId xmlns:p14="http://schemas.microsoft.com/office/powerpoint/2010/main" val="513521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4DA4374D-F270-4C02-88D7-B751FD9BD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3" descr="Computer script on a screen">
            <a:extLst>
              <a:ext uri="{FF2B5EF4-FFF2-40B4-BE49-F238E27FC236}">
                <a16:creationId xmlns:a16="http://schemas.microsoft.com/office/drawing/2014/main" id="{D449C547-EE66-45A9-8762-D469C8280BD0}"/>
              </a:ext>
            </a:extLst>
          </p:cNvPr>
          <p:cNvPicPr>
            <a:picLocks noChangeAspect="1"/>
          </p:cNvPicPr>
          <p:nvPr/>
        </p:nvPicPr>
        <p:blipFill rotWithShape="1">
          <a:blip r:embed="rId2">
            <a:alphaModFix amt="60000"/>
          </a:blip>
          <a:srcRect t="7017" b="8713"/>
          <a:stretch/>
        </p:blipFill>
        <p:spPr>
          <a:xfrm>
            <a:off x="20" y="10"/>
            <a:ext cx="12191979" cy="6857989"/>
          </a:xfrm>
          <a:prstGeom prst="rect">
            <a:avLst/>
          </a:prstGeom>
        </p:spPr>
      </p:pic>
      <p:sp>
        <p:nvSpPr>
          <p:cNvPr id="27" name="Rectangle 26">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alpha val="95000"/>
            </a:schemeClr>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51285E-4938-456B-AE9C-5F521A934974}"/>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5600" dirty="0"/>
              <a:t>Algorithm Implementation in C++</a:t>
            </a:r>
          </a:p>
        </p:txBody>
      </p:sp>
      <p:sp>
        <p:nvSpPr>
          <p:cNvPr id="29" name="Rectangle: Rounded Corners 28">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Tree>
    <p:extLst>
      <p:ext uri="{BB962C8B-B14F-4D97-AF65-F5344CB8AC3E}">
        <p14:creationId xmlns:p14="http://schemas.microsoft.com/office/powerpoint/2010/main" val="1445777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FA0F-E0BF-49C0-A373-0A8F325F6ACB}"/>
              </a:ext>
            </a:extLst>
          </p:cNvPr>
          <p:cNvSpPr>
            <a:spLocks noGrp="1"/>
          </p:cNvSpPr>
          <p:nvPr>
            <p:ph type="title"/>
          </p:nvPr>
        </p:nvSpPr>
        <p:spPr/>
        <p:txBody>
          <a:bodyPr>
            <a:normAutofit fontScale="90000"/>
          </a:bodyPr>
          <a:lstStyle/>
          <a:p>
            <a:r>
              <a:rPr lang="en-US" dirty="0"/>
              <a:t>Background Information for Algorithm Testing</a:t>
            </a:r>
          </a:p>
        </p:txBody>
      </p:sp>
      <p:sp>
        <p:nvSpPr>
          <p:cNvPr id="3" name="Content Placeholder 2">
            <a:extLst>
              <a:ext uri="{FF2B5EF4-FFF2-40B4-BE49-F238E27FC236}">
                <a16:creationId xmlns:a16="http://schemas.microsoft.com/office/drawing/2014/main" id="{AEE852B0-3592-4D40-B77C-050C54EB5B32}"/>
              </a:ext>
            </a:extLst>
          </p:cNvPr>
          <p:cNvSpPr>
            <a:spLocks noGrp="1"/>
          </p:cNvSpPr>
          <p:nvPr>
            <p:ph idx="1"/>
          </p:nvPr>
        </p:nvSpPr>
        <p:spPr/>
        <p:txBody>
          <a:bodyPr>
            <a:normAutofit fontScale="85000" lnSpcReduction="20000"/>
          </a:bodyPr>
          <a:lstStyle/>
          <a:p>
            <a:r>
              <a:rPr lang="en-US" dirty="0"/>
              <a:t>While direct comparisons cannot be made between all algorithms, where it is applicable, classification algorithms will use the same dataset with a 60:40 training/validation split. This dataset is labeled and will be used for supervised training.</a:t>
            </a:r>
          </a:p>
          <a:p>
            <a:r>
              <a:rPr lang="en-US" dirty="0"/>
              <a:t>For classification algorithms, there is a lot of reliance on randomly generated numbers. This is unlikely to have a large effect, as random values will tend to converge to ideal values, but it should be noted that it can sometimes affect the testing process.</a:t>
            </a:r>
          </a:p>
          <a:p>
            <a:r>
              <a:rPr lang="en-US" dirty="0"/>
              <a:t>For regression models, the accuracy and error of the model is relative to the data which it is predicting. An error of 40 relative to an actual value of 10,000 is better when compared to an error of 40 relative to an actual value of 50.</a:t>
            </a:r>
          </a:p>
        </p:txBody>
      </p:sp>
    </p:spTree>
    <p:extLst>
      <p:ext uri="{BB962C8B-B14F-4D97-AF65-F5344CB8AC3E}">
        <p14:creationId xmlns:p14="http://schemas.microsoft.com/office/powerpoint/2010/main" val="910029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laser, dark&#10;&#10;Description automatically generated">
            <a:extLst>
              <a:ext uri="{FF2B5EF4-FFF2-40B4-BE49-F238E27FC236}">
                <a16:creationId xmlns:a16="http://schemas.microsoft.com/office/drawing/2014/main" id="{EE4FED5E-E22E-44A9-B1EB-9F0E1FC354D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667"/>
          <a:stretch/>
        </p:blipFill>
        <p:spPr>
          <a:xfrm>
            <a:off x="20" y="10"/>
            <a:ext cx="12191981" cy="6857990"/>
          </a:xfrm>
          <a:prstGeom prst="rect">
            <a:avLst/>
          </a:prstGeom>
        </p:spPr>
      </p:pic>
      <p:sp>
        <p:nvSpPr>
          <p:cNvPr id="14" name="Rectangle 1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C80FD9-0BB9-4859-A7F6-B55BEB629689}"/>
              </a:ext>
            </a:extLst>
          </p:cNvPr>
          <p:cNvSpPr>
            <a:spLocks noGrp="1"/>
          </p:cNvSpPr>
          <p:nvPr>
            <p:ph type="ctrTitle"/>
          </p:nvPr>
        </p:nvSpPr>
        <p:spPr>
          <a:xfrm>
            <a:off x="404553" y="3091928"/>
            <a:ext cx="9078562" cy="2387600"/>
          </a:xfrm>
        </p:spPr>
        <p:txBody>
          <a:bodyPr>
            <a:normAutofit/>
          </a:bodyPr>
          <a:lstStyle/>
          <a:p>
            <a:r>
              <a:rPr lang="en-US" sz="6600" dirty="0"/>
              <a:t>K-Nearest Neighbors</a:t>
            </a:r>
          </a:p>
        </p:txBody>
      </p:sp>
      <p:sp>
        <p:nvSpPr>
          <p:cNvPr id="16" name="Rectangle: Rounded Corners 1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29936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B2C0D-506A-41C8-A032-EBFAB293B9D8}"/>
              </a:ext>
            </a:extLst>
          </p:cNvPr>
          <p:cNvSpPr>
            <a:spLocks noGrp="1"/>
          </p:cNvSpPr>
          <p:nvPr>
            <p:ph type="title"/>
          </p:nvPr>
        </p:nvSpPr>
        <p:spPr/>
        <p:txBody>
          <a:bodyPr>
            <a:normAutofit fontScale="90000"/>
          </a:bodyPr>
          <a:lstStyle/>
          <a:p>
            <a:r>
              <a:rPr lang="en-US" dirty="0"/>
              <a:t>K-Nearest Neighbors (KNN) Classification Algorithm</a:t>
            </a:r>
          </a:p>
        </p:txBody>
      </p:sp>
      <p:sp>
        <p:nvSpPr>
          <p:cNvPr id="3" name="Content Placeholder 2">
            <a:extLst>
              <a:ext uri="{FF2B5EF4-FFF2-40B4-BE49-F238E27FC236}">
                <a16:creationId xmlns:a16="http://schemas.microsoft.com/office/drawing/2014/main" id="{AC58414C-F52A-483D-BE1F-9C788D4845D9}"/>
              </a:ext>
            </a:extLst>
          </p:cNvPr>
          <p:cNvSpPr>
            <a:spLocks noGrp="1"/>
          </p:cNvSpPr>
          <p:nvPr>
            <p:ph idx="1"/>
          </p:nvPr>
        </p:nvSpPr>
        <p:spPr/>
        <p:txBody>
          <a:bodyPr>
            <a:normAutofit fontScale="55000" lnSpcReduction="20000"/>
          </a:bodyPr>
          <a:lstStyle/>
          <a:p>
            <a:r>
              <a:rPr lang="en-US" dirty="0"/>
              <a:t>KNN takes in data points with strictly numeric features, except for a data label. Ex.) Point 1: {5.5, 0.7, “Green”}</a:t>
            </a:r>
          </a:p>
          <a:p>
            <a:r>
              <a:rPr lang="en-US" dirty="0"/>
              <a:t>The numeric data is then normalized using min-max normalization, to convert all values to fit in the range [0, 1].</a:t>
            </a:r>
          </a:p>
          <a:p>
            <a:r>
              <a:rPr lang="en-US" dirty="0"/>
              <a:t>The data is split into a training dataset and validation dataset, with the training dataset being stored as a variable in the KNN classifier object.</a:t>
            </a:r>
          </a:p>
          <a:p>
            <a:r>
              <a:rPr lang="en-US" dirty="0"/>
              <a:t>To classify an unknown data point, the Euclidean distance to each of the training points is calculated. For a 2D plane, the x coordinate of the unknown point is subtracted from the x coordinate of each training point and is then squared. This is then added to the same value for the y coordinates, and then the square root of the total is calculated. This can be represented as: √((x</a:t>
            </a:r>
            <a:r>
              <a:rPr lang="en-US" baseline="-25000" dirty="0"/>
              <a:t>0</a:t>
            </a:r>
            <a:r>
              <a:rPr lang="en-US" dirty="0"/>
              <a:t>-x</a:t>
            </a:r>
            <a:r>
              <a:rPr lang="en-US" baseline="-25000" dirty="0"/>
              <a:t>i</a:t>
            </a:r>
            <a:r>
              <a:rPr lang="en-US" dirty="0"/>
              <a:t>)</a:t>
            </a:r>
            <a:r>
              <a:rPr lang="en-US" baseline="30000" dirty="0"/>
              <a:t>2</a:t>
            </a:r>
            <a:r>
              <a:rPr lang="en-US" dirty="0"/>
              <a:t> + (y</a:t>
            </a:r>
            <a:r>
              <a:rPr lang="en-US" baseline="-25000" dirty="0"/>
              <a:t>0</a:t>
            </a:r>
            <a:r>
              <a:rPr lang="en-US" dirty="0"/>
              <a:t>-y</a:t>
            </a:r>
            <a:r>
              <a:rPr lang="en-US" baseline="-25000" dirty="0"/>
              <a:t>i</a:t>
            </a:r>
            <a:r>
              <a:rPr lang="en-US" dirty="0"/>
              <a:t>)</a:t>
            </a:r>
            <a:r>
              <a:rPr lang="en-US" baseline="30000" dirty="0"/>
              <a:t>2</a:t>
            </a:r>
            <a:r>
              <a:rPr lang="en-US" dirty="0"/>
              <a:t>). This may look familiar, because it is the Pythagorean theorem. Rather than distances A and B, the distance is the difference between each x and y. This can be done with any number of dimensions, not just two. This distance is calculated from the unknown point to each training point, and then the training points are sorted based on which points are closest.</a:t>
            </a:r>
          </a:p>
          <a:p>
            <a:r>
              <a:rPr lang="en-US" dirty="0"/>
              <a:t>Once the list has been sorted, the labels of the “K” nearest points are counted (K is a pre-specified number, it can technically be any number as long as it is less than or equal to the number of training points). Whichever label has the most points classified under it within the “K” nearest points is what the unknown point is classified as.</a:t>
            </a:r>
          </a:p>
          <a:p>
            <a:r>
              <a:rPr lang="en-US" dirty="0"/>
              <a:t>To test the accuracy of the algorithm, this process is done with every point in the validation dataset, and the accuracy is the number of correct points divided by the total number of points tested.</a:t>
            </a:r>
          </a:p>
        </p:txBody>
      </p:sp>
    </p:spTree>
    <p:extLst>
      <p:ext uri="{BB962C8B-B14F-4D97-AF65-F5344CB8AC3E}">
        <p14:creationId xmlns:p14="http://schemas.microsoft.com/office/powerpoint/2010/main" val="2751096154"/>
      </p:ext>
    </p:extLst>
  </p:cSld>
  <p:clrMapOvr>
    <a:masterClrMapping/>
  </p:clrMapOvr>
</p:sld>
</file>

<file path=ppt/theme/theme1.xml><?xml version="1.0" encoding="utf-8"?>
<a:theme xmlns:a="http://schemas.openxmlformats.org/drawingml/2006/main" name="AccentBoxVTI">
  <a:themeElements>
    <a:clrScheme name="Red">
      <a:dk1>
        <a:srgbClr val="000000"/>
      </a:dk1>
      <a:lt1>
        <a:srgbClr val="FFFFFF"/>
      </a:lt1>
      <a:dk2>
        <a:srgbClr val="262626"/>
      </a:dk2>
      <a:lt2>
        <a:srgbClr val="FBF7E8"/>
      </a:lt2>
      <a:accent1>
        <a:srgbClr val="A5300F"/>
      </a:accent1>
      <a:accent2>
        <a:srgbClr val="D55816"/>
      </a:accent2>
      <a:accent3>
        <a:srgbClr val="B77C1E"/>
      </a:accent3>
      <a:accent4>
        <a:srgbClr val="97856A"/>
      </a:accent4>
      <a:accent5>
        <a:srgbClr val="7F5F52"/>
      </a:accent5>
      <a:accent6>
        <a:srgbClr val="B27D49"/>
      </a:accent6>
      <a:hlink>
        <a:srgbClr val="527A1C"/>
      </a:hlink>
      <a:folHlink>
        <a:srgbClr val="B26B02"/>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2377</TotalTime>
  <Words>3780</Words>
  <Application>Microsoft Office PowerPoint</Application>
  <PresentationFormat>Widescreen</PresentationFormat>
  <Paragraphs>182</Paragraphs>
  <Slides>47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Avenir Next LT Pro</vt:lpstr>
      <vt:lpstr>Calibri</vt:lpstr>
      <vt:lpstr>Neue Haas Grotesk Text Pro</vt:lpstr>
      <vt:lpstr>AccentBoxVTI</vt:lpstr>
      <vt:lpstr>Implementation of Machine Learning Algorithms in C++</vt:lpstr>
      <vt:lpstr>What is Machine Learning?</vt:lpstr>
      <vt:lpstr>How Does Machine Learning Work?</vt:lpstr>
      <vt:lpstr>Implementing Machine Learning Algorithms in Code</vt:lpstr>
      <vt:lpstr>Classroom Foundation for Machine Learning Projects</vt:lpstr>
      <vt:lpstr>Algorithm Implementation in C++</vt:lpstr>
      <vt:lpstr>Background Information for Algorithm Testing</vt:lpstr>
      <vt:lpstr>K-Nearest Neighbors</vt:lpstr>
      <vt:lpstr>K-Nearest Neighbors (KNN) Classification Algorithm</vt:lpstr>
      <vt:lpstr>KNN Visualized</vt:lpstr>
      <vt:lpstr>Pros and Cons of KNN</vt:lpstr>
      <vt:lpstr>KNN Classification Algorithm Demonstration</vt:lpstr>
      <vt:lpstr>PowerPoint Presentation</vt:lpstr>
      <vt:lpstr>PowerPoint Presentation</vt:lpstr>
      <vt:lpstr>PowerPoint Presentation</vt:lpstr>
      <vt:lpstr>K-Means Clustering</vt:lpstr>
      <vt:lpstr>K-Means Clustering (KMC) Classification Algorithm</vt:lpstr>
      <vt:lpstr>K-Means Clustering Visualized</vt:lpstr>
      <vt:lpstr>Pros and Cons of K-Means Clustering</vt:lpstr>
      <vt:lpstr>K-Means Clustering Classification Algorithm Demonstration</vt:lpstr>
      <vt:lpstr>PowerPoint Presentation</vt:lpstr>
      <vt:lpstr>PowerPoint Presentation</vt:lpstr>
      <vt:lpstr>PowerPoint Presentation</vt:lpstr>
      <vt:lpstr>PowerPoint Presentation</vt:lpstr>
      <vt:lpstr>Multiple Linear Regression</vt:lpstr>
      <vt:lpstr>Multiple Linear Regression (MLR) Algorithm</vt:lpstr>
      <vt:lpstr>Multiple Linear Regression Visualized</vt:lpstr>
      <vt:lpstr>Gradient Descent Visualized</vt:lpstr>
      <vt:lpstr>Pros and Cons of Multiple Linear Regression</vt:lpstr>
      <vt:lpstr>Multiple Linear Regression Algorithm Demonstration</vt:lpstr>
      <vt:lpstr>PowerPoint Presentation</vt:lpstr>
      <vt:lpstr>Multiple Linear Regression Algorithm Demonstration Pt. 2</vt:lpstr>
      <vt:lpstr>PowerPoint Presentation</vt:lpstr>
      <vt:lpstr>PowerPoint Presentation</vt:lpstr>
      <vt:lpstr>Neural Networks</vt:lpstr>
      <vt:lpstr>DISCLAIMER</vt:lpstr>
      <vt:lpstr>Artificial Neural Network (NN) Algorithm: Forward Propagation</vt:lpstr>
      <vt:lpstr>Artificial Neural Network (NN) Algorithm: Back Propagation</vt:lpstr>
      <vt:lpstr>Neural Networks Visualized</vt:lpstr>
      <vt:lpstr>Pros and Cons of Neural Networks</vt:lpstr>
      <vt:lpstr>Artificial Neural Network Demonstration</vt:lpstr>
      <vt:lpstr>PowerPoint Presentation</vt:lpstr>
      <vt:lpstr>PowerPoint Presentation</vt:lpstr>
      <vt:lpstr>PowerPoint Presentation</vt:lpstr>
      <vt:lpstr>PowerPoint Presentation</vt:lpstr>
      <vt:lpstr>Conclusions and Key Takeaways</vt:lpstr>
      <vt:lpstr>Citations and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Machine Learning Algorithms in C++</dc:title>
  <dc:creator>Alex Gilsoul</dc:creator>
  <cp:lastModifiedBy>Alex Gilsoul</cp:lastModifiedBy>
  <cp:revision>75</cp:revision>
  <dcterms:created xsi:type="dcterms:W3CDTF">2021-10-18T16:54:28Z</dcterms:created>
  <dcterms:modified xsi:type="dcterms:W3CDTF">2021-11-22T21:55:57Z</dcterms:modified>
</cp:coreProperties>
</file>